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304" r:id="rId2"/>
    <p:sldId id="258" r:id="rId3"/>
    <p:sldId id="314" r:id="rId4"/>
    <p:sldId id="329" r:id="rId5"/>
    <p:sldId id="330" r:id="rId6"/>
    <p:sldId id="331" r:id="rId7"/>
    <p:sldId id="261" r:id="rId8"/>
    <p:sldId id="268" r:id="rId9"/>
    <p:sldId id="269" r:id="rId10"/>
    <p:sldId id="291" r:id="rId11"/>
    <p:sldId id="327" r:id="rId12"/>
    <p:sldId id="293" r:id="rId13"/>
    <p:sldId id="309" r:id="rId14"/>
    <p:sldId id="296" r:id="rId15"/>
    <p:sldId id="271" r:id="rId16"/>
    <p:sldId id="328" r:id="rId17"/>
    <p:sldId id="272" r:id="rId18"/>
    <p:sldId id="315" r:id="rId19"/>
    <p:sldId id="292" r:id="rId20"/>
    <p:sldId id="308" r:id="rId21"/>
    <p:sldId id="333" r:id="rId22"/>
    <p:sldId id="273" r:id="rId23"/>
    <p:sldId id="340" r:id="rId24"/>
    <p:sldId id="339" r:id="rId25"/>
    <p:sldId id="316" r:id="rId26"/>
    <p:sldId id="313" r:id="rId27"/>
    <p:sldId id="317" r:id="rId28"/>
    <p:sldId id="318" r:id="rId29"/>
    <p:sldId id="319" r:id="rId30"/>
    <p:sldId id="294" r:id="rId31"/>
    <p:sldId id="270" r:id="rId32"/>
    <p:sldId id="274" r:id="rId33"/>
    <p:sldId id="275" r:id="rId34"/>
    <p:sldId id="311" r:id="rId35"/>
    <p:sldId id="312" r:id="rId36"/>
    <p:sldId id="278" r:id="rId37"/>
    <p:sldId id="285" r:id="rId38"/>
    <p:sldId id="338" r:id="rId39"/>
    <p:sldId id="332" r:id="rId40"/>
    <p:sldId id="297" r:id="rId41"/>
    <p:sldId id="298" r:id="rId42"/>
    <p:sldId id="299" r:id="rId43"/>
    <p:sldId id="341" r:id="rId44"/>
    <p:sldId id="343" r:id="rId45"/>
    <p:sldId id="342" r:id="rId46"/>
    <p:sldId id="344" r:id="rId47"/>
    <p:sldId id="334" r:id="rId48"/>
    <p:sldId id="300" r:id="rId49"/>
    <p:sldId id="320" r:id="rId50"/>
    <p:sldId id="321" r:id="rId51"/>
    <p:sldId id="322" r:id="rId52"/>
    <p:sldId id="323" r:id="rId53"/>
    <p:sldId id="306" r:id="rId54"/>
    <p:sldId id="307" r:id="rId55"/>
    <p:sldId id="335" r:id="rId56"/>
    <p:sldId id="276" r:id="rId57"/>
    <p:sldId id="277" r:id="rId58"/>
    <p:sldId id="301" r:id="rId59"/>
    <p:sldId id="337" r:id="rId60"/>
    <p:sldId id="336" r:id="rId61"/>
    <p:sldId id="257" r:id="rId62"/>
    <p:sldId id="260" r:id="rId63"/>
    <p:sldId id="286" r:id="rId64"/>
    <p:sldId id="266" r:id="rId65"/>
    <p:sldId id="256" r:id="rId66"/>
    <p:sldId id="259" r:id="rId67"/>
    <p:sldId id="302" r:id="rId68"/>
    <p:sldId id="264" r:id="rId69"/>
    <p:sldId id="287" r:id="rId70"/>
    <p:sldId id="267" r:id="rId71"/>
    <p:sldId id="263" r:id="rId72"/>
    <p:sldId id="265" r:id="rId73"/>
    <p:sldId id="303" r:id="rId74"/>
    <p:sldId id="288" r:id="rId75"/>
    <p:sldId id="325" r:id="rId76"/>
    <p:sldId id="326" r:id="rId77"/>
    <p:sldId id="289" r:id="rId78"/>
    <p:sldId id="290" r:id="rId79"/>
    <p:sldId id="305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88593" autoAdjust="0"/>
  </p:normalViewPr>
  <p:slideViewPr>
    <p:cSldViewPr>
      <p:cViewPr varScale="1">
        <p:scale>
          <a:sx n="90" d="100"/>
          <a:sy n="90" d="100"/>
        </p:scale>
        <p:origin x="14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2F839-968D-4FF4-9A35-50C11EAD2D05}" type="datetimeFigureOut">
              <a:rPr lang="en-US" smtClean="0"/>
              <a:t>2/17/2024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FC440-6767-4D02-B53B-58219CAD5F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978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D915A0-47F3-4036-92C3-4AF9471D9649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openxmlformats.org/officeDocument/2006/relationships/image" Target="%1924-09_Mtuberculosis_1.jpg%20%20%20%20%20%20%20%20%20%20%20%20%20%20%20%20%20%20%20%20%20%20%20%20%20%20%20%20%20%20%20%20%20%20%20%20%20%20000163BE%0cMacintosh%20HD%20%20%20%20%20%20%20%20%20%20%20%20%20%20%20%20%20%20%20ABA78158: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انواع به نام خدا های زیبا و عاشقانه برای شروع متن انشا و پاورپوینت  (زیباترین جملات به نام خدا)">
            <a:extLst>
              <a:ext uri="{FF2B5EF4-FFF2-40B4-BE49-F238E27FC236}">
                <a16:creationId xmlns:a16="http://schemas.microsoft.com/office/drawing/2014/main" id="{DF5A14A8-5567-46CC-980C-CF2D9DD4A8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AutoShape 4" descr="انواع به نام خدا های زیبا و عاشقانه برای شروع متن انشا و پاورپوینت  (زیباترین جملات به نام خدا)">
            <a:extLst>
              <a:ext uri="{FF2B5EF4-FFF2-40B4-BE49-F238E27FC236}">
                <a16:creationId xmlns:a16="http://schemas.microsoft.com/office/drawing/2014/main" id="{8488CE58-330A-42AA-8060-E2CC8509F2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079725-40AC-4EC9-8039-8F4687FF7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3" y="152400"/>
            <a:ext cx="9052452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2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" y="116632"/>
            <a:ext cx="8991600" cy="648072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fa-IR" sz="6600" dirty="0">
                <a:cs typeface="B Titr" pitchFamily="2" charset="-78"/>
              </a:rPr>
              <a:t>                      </a:t>
            </a:r>
            <a:br>
              <a:rPr lang="fa-IR" sz="6600" dirty="0">
                <a:cs typeface="B Titr" pitchFamily="2" charset="-78"/>
              </a:rPr>
            </a:br>
            <a:r>
              <a:rPr lang="fa-IR" sz="6600" dirty="0">
                <a:cs typeface="B Titr" pitchFamily="2" charset="-78"/>
              </a:rPr>
              <a:t> </a:t>
            </a:r>
            <a:r>
              <a:rPr lang="fa-IR" sz="4900" dirty="0">
                <a:cs typeface="B Titr" pitchFamily="2" charset="-78"/>
              </a:rPr>
              <a:t>برنامه</a:t>
            </a:r>
            <a:br>
              <a:rPr lang="fa-IR" sz="4900" dirty="0">
                <a:cs typeface="B Titr" pitchFamily="2" charset="-78"/>
              </a:rPr>
            </a:br>
            <a:br>
              <a:rPr lang="fa-IR" sz="6600" dirty="0">
                <a:cs typeface="B Titr" pitchFamily="2" charset="-78"/>
              </a:rPr>
            </a:br>
            <a:r>
              <a:rPr lang="fa-IR" sz="6600" dirty="0">
                <a:cs typeface="B Titr" pitchFamily="2" charset="-78"/>
              </a:rPr>
              <a:t>    </a:t>
            </a:r>
            <a:r>
              <a:rPr lang="fa-IR" sz="6600" dirty="0">
                <a:solidFill>
                  <a:srgbClr val="FF0000"/>
                </a:solidFill>
                <a:cs typeface="B Titr" pitchFamily="2" charset="-78"/>
              </a:rPr>
              <a:t>کنترل و مبارزه با بيماري سل</a:t>
            </a:r>
            <a:br>
              <a:rPr lang="fa-IR" sz="6600" dirty="0">
                <a:cs typeface="B Titr" pitchFamily="2" charset="-78"/>
              </a:rPr>
            </a:br>
            <a:br>
              <a:rPr lang="fa-IR" sz="6600" dirty="0">
                <a:cs typeface="B Titr" pitchFamily="2" charset="-78"/>
              </a:rPr>
            </a:br>
            <a:r>
              <a:rPr lang="fa-IR" sz="6600" dirty="0">
                <a:cs typeface="B Titr" pitchFamily="2" charset="-78"/>
              </a:rPr>
              <a:t>  </a:t>
            </a:r>
            <a:r>
              <a:rPr lang="fa-IR" sz="3600" dirty="0">
                <a:cs typeface="B Titr" pitchFamily="2" charset="-78"/>
              </a:rPr>
              <a:t>شهرستان قزوين</a:t>
            </a:r>
            <a:br>
              <a:rPr lang="fa-IR" sz="6600" dirty="0">
                <a:cs typeface="B Titr" pitchFamily="2" charset="-78"/>
              </a:rPr>
            </a:br>
            <a:r>
              <a:rPr lang="fa-IR" sz="6600" dirty="0">
                <a:solidFill>
                  <a:srgbClr val="7030A0"/>
                </a:solidFill>
                <a:cs typeface="B Titr" pitchFamily="2" charset="-78"/>
              </a:rPr>
              <a:t>                              </a:t>
            </a:r>
            <a:r>
              <a:rPr lang="fa-IR" sz="2000" dirty="0">
                <a:solidFill>
                  <a:srgbClr val="7030A0"/>
                </a:solidFill>
                <a:cs typeface="B Titr" pitchFamily="2" charset="-78"/>
              </a:rPr>
              <a:t>علی جوادی</a:t>
            </a:r>
            <a:br>
              <a:rPr lang="fa-IR" sz="2000" dirty="0">
                <a:solidFill>
                  <a:srgbClr val="7030A0"/>
                </a:solidFill>
                <a:cs typeface="B Titr" pitchFamily="2" charset="-78"/>
              </a:rPr>
            </a:br>
            <a:r>
              <a:rPr lang="fa-IR" sz="2000" dirty="0">
                <a:solidFill>
                  <a:srgbClr val="7030A0"/>
                </a:solidFill>
                <a:cs typeface="B Titr" pitchFamily="2" charset="-78"/>
              </a:rPr>
              <a:t>                                                                                                      </a:t>
            </a:r>
            <a:r>
              <a:rPr lang="fa-IR" sz="2000" dirty="0">
                <a:solidFill>
                  <a:srgbClr val="00B050"/>
                </a:solidFill>
                <a:cs typeface="B Titr" pitchFamily="2" charset="-78"/>
              </a:rPr>
              <a:t>كارشناس مبارزه با بيماريها</a:t>
            </a:r>
            <a:br>
              <a:rPr lang="fa-IR" sz="3200" dirty="0">
                <a:cs typeface="B Titr" pitchFamily="2" charset="-78"/>
              </a:rPr>
            </a:br>
            <a:endParaRPr lang="fa-IR" sz="3200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262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E61CD5-F9F6-42BB-B49B-B4E16EDAC9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14401"/>
            <a:ext cx="3581401" cy="48767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0F24A0B-28DE-4678-986B-B9174732C202}"/>
              </a:ext>
            </a:extLst>
          </p:cNvPr>
          <p:cNvSpPr/>
          <p:nvPr/>
        </p:nvSpPr>
        <p:spPr>
          <a:xfrm>
            <a:off x="4038600" y="762000"/>
            <a:ext cx="4876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3600" b="1" dirty="0">
                <a:solidFill>
                  <a:srgbClr val="FF0000"/>
                </a:solidFill>
                <a:latin typeface="tahoma" panose="020B0604030504040204" pitchFamily="34" charset="0"/>
                <a:cs typeface="2  Nazanin" panose="00000400000000000000" pitchFamily="2" charset="-78"/>
              </a:rPr>
              <a:t>وضعیت بروز سل در جهان</a:t>
            </a:r>
          </a:p>
          <a:p>
            <a:pPr algn="just" rtl="1"/>
            <a:br>
              <a:rPr lang="fa-IR" sz="2400" dirty="0">
                <a:cs typeface="2  Nazanin" panose="00000400000000000000" pitchFamily="2" charset="-78"/>
              </a:rPr>
            </a:br>
            <a:r>
              <a:rPr lang="fa-IR" sz="2400" dirty="0">
                <a:solidFill>
                  <a:srgbClr val="000000"/>
                </a:solidFill>
                <a:latin typeface="tahoma" panose="020B0604030504040204" pitchFamily="34" charset="0"/>
                <a:cs typeface="2  Nazanin" panose="00000400000000000000" pitchFamily="2" charset="-78"/>
              </a:rPr>
              <a:t>امروزه یكی از بزرگترین مسائل بهداشتی جهان، بیماری سل است.</a:t>
            </a:r>
          </a:p>
          <a:p>
            <a:pPr algn="just" rtl="1"/>
            <a:r>
              <a:rPr lang="fa-IR" sz="2400" dirty="0">
                <a:solidFill>
                  <a:srgbClr val="000000"/>
                </a:solidFill>
                <a:latin typeface="tahoma" panose="020B0604030504040204" pitchFamily="34" charset="0"/>
                <a:cs typeface="2  Nazanin" panose="00000400000000000000" pitchFamily="2" charset="-78"/>
              </a:rPr>
              <a:t> حدس زده میشود كه یک چهارم جمعیت جهان،  به باسیل سل آلوده باشند</a:t>
            </a:r>
          </a:p>
          <a:p>
            <a:pPr algn="just" rtl="1"/>
            <a:r>
              <a:rPr lang="fa-IR" sz="2400" dirty="0">
                <a:solidFill>
                  <a:srgbClr val="000000"/>
                </a:solidFill>
                <a:latin typeface="tahoma" panose="020B0604030504040204" pitchFamily="34" charset="0"/>
                <a:cs typeface="2  Nazanin" panose="00000400000000000000" pitchFamily="2" charset="-78"/>
              </a:rPr>
              <a:t> و درهر ثانیه یك نفر به تعداد آنان افزوده می شود.</a:t>
            </a:r>
          </a:p>
          <a:p>
            <a:pPr algn="just" rtl="1"/>
            <a:r>
              <a:rPr lang="fa-IR" sz="2400" dirty="0">
                <a:solidFill>
                  <a:srgbClr val="000000"/>
                </a:solidFill>
                <a:latin typeface="tahoma" panose="020B0604030504040204" pitchFamily="34" charset="0"/>
                <a:cs typeface="2  Nazanin" panose="00000400000000000000" pitchFamily="2" charset="-78"/>
              </a:rPr>
              <a:t> نگران كننده این است كه طبق برآوردهای موجود 50 میلیون نفر از این افراد، به باسیل سل مقاوم به چند دارو(</a:t>
            </a:r>
            <a:r>
              <a:rPr 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2  Nazanin" panose="00000400000000000000" pitchFamily="2" charset="-78"/>
              </a:rPr>
              <a:t>MDR-TB) </a:t>
            </a:r>
            <a:r>
              <a:rPr lang="fa-IR" sz="2400" b="1" dirty="0">
                <a:solidFill>
                  <a:srgbClr val="FF0000"/>
                </a:solidFill>
                <a:latin typeface="tahoma" panose="020B0604030504040204" pitchFamily="34" charset="0"/>
                <a:cs typeface="2  Nazanin" panose="00000400000000000000" pitchFamily="2" charset="-78"/>
              </a:rPr>
              <a:t>)</a:t>
            </a:r>
            <a:r>
              <a:rPr lang="fa-IR" sz="2400" dirty="0">
                <a:solidFill>
                  <a:srgbClr val="000000"/>
                </a:solidFill>
                <a:latin typeface="tahoma" panose="020B0604030504040204" pitchFamily="34" charset="0"/>
                <a:cs typeface="2  Nazanin" panose="00000400000000000000" pitchFamily="2" charset="-78"/>
              </a:rPr>
              <a:t>آلوده هستند.</a:t>
            </a:r>
            <a:endParaRPr lang="en-US" sz="2400" dirty="0">
              <a:cs typeface="2 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3759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2400" dirty="0">
                <a:cs typeface="B Titr" pitchFamily="2" charset="-78"/>
              </a:rPr>
              <a:t>مركز بهداشت شهيد بلنديان شهرستان قزوين</a:t>
            </a:r>
            <a:br>
              <a:rPr lang="en-US" sz="2400" dirty="0">
                <a:cs typeface="B Titr" pitchFamily="2" charset="-78"/>
              </a:rPr>
            </a:br>
            <a:endParaRPr lang="fa-I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a-IR" sz="7400" dirty="0">
                <a:latin typeface="Arial" pitchFamily="34" charset="0"/>
                <a:cs typeface="B Titr" pitchFamily="2" charset="-78"/>
              </a:rPr>
              <a:t>تاکنون یک چهارم جمعیت جهان با </a:t>
            </a:r>
            <a:r>
              <a:rPr lang="fa-IR" sz="7400" dirty="0">
                <a:solidFill>
                  <a:srgbClr val="FF0000"/>
                </a:solidFill>
                <a:latin typeface="Arial" pitchFamily="34" charset="0"/>
                <a:cs typeface="B Titr" pitchFamily="2" charset="-78"/>
              </a:rPr>
              <a:t>میکروب سل </a:t>
            </a:r>
            <a:r>
              <a:rPr lang="fa-IR" sz="7400" dirty="0">
                <a:latin typeface="Arial" pitchFamily="34" charset="0"/>
                <a:cs typeface="B Titr" pitchFamily="2" charset="-78"/>
              </a:rPr>
              <a:t>آلوده شده اند.</a:t>
            </a: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2400" dirty="0">
                <a:cs typeface="B Titr" pitchFamily="2" charset="-78"/>
              </a:rPr>
              <a:t>مركز بهداشت شهيد بلنديان شهرستان قزوين</a:t>
            </a:r>
            <a:br>
              <a:rPr lang="en-US" sz="2400" dirty="0">
                <a:cs typeface="B Titr" pitchFamily="2" charset="-78"/>
              </a:rPr>
            </a:br>
            <a:endParaRPr lang="fa-I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fa-IR" sz="5900" dirty="0">
                <a:latin typeface="Arial" pitchFamily="34" charset="0"/>
                <a:cs typeface="B Titr" pitchFamily="2" charset="-78"/>
              </a:rPr>
              <a:t>دركل جهان سالانه 10میلیون </a:t>
            </a:r>
            <a:r>
              <a:rPr lang="fa-IR" sz="5900" u="sng" dirty="0">
                <a:solidFill>
                  <a:srgbClr val="00B050"/>
                </a:solidFill>
                <a:latin typeface="Arial" pitchFamily="34" charset="0"/>
                <a:cs typeface="B Titr" pitchFamily="2" charset="-78"/>
              </a:rPr>
              <a:t>مورد جدید سل </a:t>
            </a:r>
            <a:r>
              <a:rPr lang="fa-IR" sz="5900" dirty="0">
                <a:latin typeface="Arial" pitchFamily="34" charset="0"/>
                <a:cs typeface="B Titr" pitchFamily="2" charset="-78"/>
              </a:rPr>
              <a:t>بروز می کند.</a:t>
            </a:r>
          </a:p>
          <a:p>
            <a:pPr marL="0" indent="0" algn="r" rtl="1">
              <a:buNone/>
            </a:pPr>
            <a:r>
              <a:rPr lang="fa-IR" sz="5900" dirty="0">
                <a:latin typeface="Arial" pitchFamily="34" charset="0"/>
                <a:cs typeface="B Titr" pitchFamily="2" charset="-78"/>
              </a:rPr>
              <a:t>در حال حاضر 20میلیون نفر به بیماری سل مبتلا هستند.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>
                <a:cs typeface="B Titr" pitchFamily="2" charset="-78"/>
              </a:rPr>
              <a:t>مركز بهداشت شهيد بلنديان شهرستان قزوين</a:t>
            </a:r>
            <a:br>
              <a:rPr lang="en-US" dirty="0">
                <a:cs typeface="B Titr" pitchFamily="2" charset="-78"/>
              </a:rPr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429288"/>
          </a:xfrm>
        </p:spPr>
        <p:txBody>
          <a:bodyPr>
            <a:normAutofit fontScale="85000" lnSpcReduction="20000"/>
          </a:bodyPr>
          <a:lstStyle/>
          <a:p>
            <a:pPr marL="0" indent="0" algn="r" rtl="1">
              <a:buNone/>
            </a:pPr>
            <a:br>
              <a:rPr lang="fa-IR" dirty="0">
                <a:latin typeface="Bodoni MT Black" pitchFamily="18" charset="0"/>
              </a:rPr>
            </a:br>
            <a:r>
              <a:rPr lang="fa-IR" sz="6400" dirty="0">
                <a:latin typeface="Arial" pitchFamily="34" charset="0"/>
                <a:cs typeface="B Titr" pitchFamily="2" charset="-78"/>
              </a:rPr>
              <a:t> دركل جهان </a:t>
            </a:r>
          </a:p>
          <a:p>
            <a:pPr algn="r" rtl="1">
              <a:buNone/>
            </a:pPr>
            <a:r>
              <a:rPr lang="fa-IR" sz="6400" dirty="0">
                <a:latin typeface="Arial" pitchFamily="34" charset="0"/>
                <a:cs typeface="B Titr" pitchFamily="2" charset="-78"/>
              </a:rPr>
              <a:t>در </a:t>
            </a:r>
            <a:r>
              <a:rPr lang="fa-IR" sz="6400" u="sng" dirty="0">
                <a:latin typeface="Arial" pitchFamily="34" charset="0"/>
                <a:cs typeface="B Titr" pitchFamily="2" charset="-78"/>
              </a:rPr>
              <a:t>هر ثانیه </a:t>
            </a:r>
            <a:r>
              <a:rPr lang="fa-IR" sz="6400" dirty="0">
                <a:latin typeface="Arial" pitchFamily="34" charset="0"/>
                <a:cs typeface="B Titr" pitchFamily="2" charset="-78"/>
              </a:rPr>
              <a:t>یک نفر به باسیل سل آلوده می شود.</a:t>
            </a:r>
            <a:br>
              <a:rPr lang="fa-IR" sz="6400" dirty="0">
                <a:latin typeface="Arial" pitchFamily="34" charset="0"/>
                <a:cs typeface="B Titr" pitchFamily="2" charset="-78"/>
              </a:rPr>
            </a:br>
            <a:r>
              <a:rPr lang="fa-IR" sz="6400" dirty="0">
                <a:latin typeface="Arial" pitchFamily="34" charset="0"/>
                <a:cs typeface="B Titr" pitchFamily="2" charset="-78"/>
              </a:rPr>
              <a:t>در </a:t>
            </a:r>
            <a:r>
              <a:rPr lang="fa-IR" sz="6400" u="sng" dirty="0">
                <a:latin typeface="Arial" pitchFamily="34" charset="0"/>
                <a:cs typeface="B Titr" pitchFamily="2" charset="-78"/>
              </a:rPr>
              <a:t>هر 4 ثانیه </a:t>
            </a:r>
            <a:r>
              <a:rPr lang="fa-IR" sz="6400" dirty="0">
                <a:latin typeface="Arial" pitchFamily="34" charset="0"/>
                <a:cs typeface="B Titr" pitchFamily="2" charset="-78"/>
              </a:rPr>
              <a:t>یک نفر به بیماری سل مبتلا می شود.</a:t>
            </a:r>
            <a:br>
              <a:rPr lang="fa-IR" sz="6400" dirty="0">
                <a:latin typeface="Arial" pitchFamily="34" charset="0"/>
                <a:cs typeface="B Titr" pitchFamily="2" charset="-78"/>
              </a:rPr>
            </a:br>
            <a:r>
              <a:rPr lang="fa-IR" sz="6400" dirty="0">
                <a:latin typeface="Arial" pitchFamily="34" charset="0"/>
                <a:cs typeface="B Titr" pitchFamily="2" charset="-78"/>
              </a:rPr>
              <a:t>در </a:t>
            </a:r>
            <a:r>
              <a:rPr lang="fa-IR" sz="6400" u="sng" dirty="0">
                <a:latin typeface="Arial" pitchFamily="34" charset="0"/>
                <a:cs typeface="B Titr" pitchFamily="2" charset="-78"/>
              </a:rPr>
              <a:t>هر 10ثانیه</a:t>
            </a:r>
            <a:r>
              <a:rPr lang="fa-IR" sz="6400" dirty="0">
                <a:latin typeface="Arial" pitchFamily="34" charset="0"/>
                <a:cs typeface="B Titr" pitchFamily="2" charset="-78"/>
              </a:rPr>
              <a:t> یک نفر در اثر ابتلا به بیماری سل می میرد.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>
                <a:cs typeface="B Titr" pitchFamily="2" charset="-78"/>
              </a:rPr>
              <a:t>مركز بهداشت شهيد بلنديان شهرستان قزوين</a:t>
            </a:r>
            <a:br>
              <a:rPr lang="en-US" dirty="0">
                <a:cs typeface="B Titr" pitchFamily="2" charset="-78"/>
              </a:rPr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fa-IR" sz="7500" u="sng" dirty="0">
                <a:solidFill>
                  <a:srgbClr val="FFC000"/>
                </a:solidFill>
                <a:latin typeface="Arial" pitchFamily="34" charset="0"/>
                <a:cs typeface="B Titr" pitchFamily="2" charset="-78"/>
              </a:rPr>
              <a:t>بیماری سل </a:t>
            </a:r>
            <a:r>
              <a:rPr lang="fa-IR" sz="7500" dirty="0">
                <a:latin typeface="Arial" pitchFamily="34" charset="0"/>
                <a:cs typeface="B Titr" pitchFamily="2" charset="-78"/>
              </a:rPr>
              <a:t>کشنده ترین بیماری عفونی در بین زنان در سن باروری است.</a:t>
            </a: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6833D-20CE-4496-B53E-2877BAC93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هدف كلي برنامه كنترل سل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144B06-2C8B-42FD-B82F-B10D821C27A1}"/>
              </a:ext>
            </a:extLst>
          </p:cNvPr>
          <p:cNvSpPr/>
          <p:nvPr/>
        </p:nvSpPr>
        <p:spPr>
          <a:xfrm>
            <a:off x="304800" y="1600200"/>
            <a:ext cx="8382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4800" b="1" dirty="0">
                <a:solidFill>
                  <a:srgbClr val="0070C0"/>
                </a:solidFill>
                <a:cs typeface="2  Zar" pitchFamily="2" charset="-78"/>
              </a:rPr>
              <a:t>كاهش بار بیماری</a:t>
            </a:r>
          </a:p>
          <a:p>
            <a:pPr algn="ctr"/>
            <a:endParaRPr lang="fa-IR" sz="3200" b="1" dirty="0">
              <a:solidFill>
                <a:srgbClr val="0070C0"/>
              </a:solidFill>
              <a:cs typeface="2  Zar" pitchFamily="2" charset="-78"/>
            </a:endParaRPr>
          </a:p>
          <a:p>
            <a:pPr algn="r" rtl="1"/>
            <a:r>
              <a:rPr lang="fa-IR" sz="2000" b="1" dirty="0">
                <a:solidFill>
                  <a:srgbClr val="0070C0"/>
                </a:solidFill>
                <a:cs typeface="2  Zar" pitchFamily="2" charset="-78"/>
              </a:rPr>
              <a:t>از طریق:</a:t>
            </a:r>
          </a:p>
          <a:p>
            <a:pPr algn="ctr"/>
            <a:endParaRPr lang="fa-IR" sz="3200" b="1" dirty="0">
              <a:solidFill>
                <a:srgbClr val="0070C0"/>
              </a:solidFill>
              <a:cs typeface="2  Zar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fa-IR" sz="3200" b="1" dirty="0">
                <a:solidFill>
                  <a:srgbClr val="00B050"/>
                </a:solidFill>
                <a:cs typeface="2  Zar" pitchFamily="2" charset="-78"/>
              </a:rPr>
              <a:t>کاهش بروز بیماری</a:t>
            </a:r>
            <a:r>
              <a:rPr lang="en-US" sz="3200" b="1" dirty="0">
                <a:solidFill>
                  <a:srgbClr val="00B050"/>
                </a:solidFill>
                <a:cs typeface="2  Zar" pitchFamily="2" charset="-78"/>
              </a:rPr>
              <a:t> </a:t>
            </a:r>
            <a:r>
              <a:rPr lang="fa-IR" sz="3200" b="1" dirty="0">
                <a:solidFill>
                  <a:srgbClr val="00B050"/>
                </a:solidFill>
                <a:cs typeface="2  Zar" pitchFamily="2" charset="-78"/>
              </a:rPr>
              <a:t>             کشف </a:t>
            </a:r>
            <a:r>
              <a:rPr lang="en-US" sz="3200" b="1" dirty="0">
                <a:solidFill>
                  <a:srgbClr val="00B050"/>
                </a:solidFill>
                <a:cs typeface="2  Zar" pitchFamily="2" charset="-78"/>
              </a:rPr>
              <a:t>TB</a:t>
            </a:r>
            <a:r>
              <a:rPr lang="fa-IR" sz="3200" b="1" dirty="0">
                <a:solidFill>
                  <a:srgbClr val="00B050"/>
                </a:solidFill>
                <a:cs typeface="2  Zar" pitchFamily="2" charset="-78"/>
              </a:rPr>
              <a:t> و درمان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endParaRPr lang="fa-IR" sz="3200" b="1" dirty="0">
              <a:solidFill>
                <a:srgbClr val="00B050"/>
              </a:solidFill>
              <a:cs typeface="2  Zar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fa-IR" sz="3200" b="1" dirty="0">
                <a:solidFill>
                  <a:srgbClr val="00B050"/>
                </a:solidFill>
                <a:cs typeface="2  Zar" pitchFamily="2" charset="-78"/>
              </a:rPr>
              <a:t>کاهش مرگ ناشی از بیماری</a:t>
            </a:r>
          </a:p>
          <a:p>
            <a:pPr algn="ctr"/>
            <a:r>
              <a:rPr lang="fa-IR" sz="3200" b="1" dirty="0">
                <a:solidFill>
                  <a:srgbClr val="0070C0"/>
                </a:solidFill>
                <a:cs typeface="2  Zar" pitchFamily="2" charset="-78"/>
              </a:rPr>
              <a:t> </a:t>
            </a:r>
            <a:endParaRPr lang="en-US" sz="3200" dirty="0">
              <a:solidFill>
                <a:srgbClr val="0070C0"/>
              </a:solidFill>
              <a:cs typeface="2  Zar" pitchFamily="2" charset="-78"/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166D36F1-A237-461B-9024-CFD802FD3B1B}"/>
              </a:ext>
            </a:extLst>
          </p:cNvPr>
          <p:cNvSpPr/>
          <p:nvPr/>
        </p:nvSpPr>
        <p:spPr>
          <a:xfrm>
            <a:off x="4343400" y="3646914"/>
            <a:ext cx="838200" cy="544086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11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AF18C-80E5-4E80-B312-FB46867AA2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533400"/>
            <a:ext cx="7162800" cy="1143000"/>
          </a:xfrm>
        </p:spPr>
        <p:txBody>
          <a:bodyPr>
            <a:normAutofit fontScale="90000"/>
          </a:bodyPr>
          <a:lstStyle/>
          <a:p>
            <a:r>
              <a:rPr lang="fa-IR" dirty="0">
                <a:solidFill>
                  <a:srgbClr val="FF0000"/>
                </a:solidFill>
                <a:cs typeface="B Titr" pitchFamily="2" charset="-78"/>
              </a:rPr>
              <a:t>اهداف اختصاصي برنامه سل</a:t>
            </a:r>
            <a:br>
              <a:rPr lang="fa-IR" sz="4000" dirty="0">
                <a:solidFill>
                  <a:srgbClr val="FF0000"/>
                </a:solidFill>
                <a:cs typeface="B Mitra" pitchFamily="2" charset="-78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321E0A-D483-4883-AFA8-6675F2527B9E}"/>
              </a:ext>
            </a:extLst>
          </p:cNvPr>
          <p:cNvSpPr/>
          <p:nvPr/>
        </p:nvSpPr>
        <p:spPr>
          <a:xfrm>
            <a:off x="533400" y="1371600"/>
            <a:ext cx="83058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4000" b="1" dirty="0">
                <a:solidFill>
                  <a:srgbClr val="00B050"/>
                </a:solidFill>
                <a:cs typeface="B Mitra" pitchFamily="2" charset="-78"/>
              </a:rPr>
              <a:t>1- بهبودي كامل حداقل 90% موارد جديد مبتلا به سل ريوي با اسمير خلط مثبت </a:t>
            </a:r>
          </a:p>
          <a:p>
            <a:pPr algn="r" rtl="1"/>
            <a:endParaRPr lang="fa-IR" sz="4000" b="1" dirty="0">
              <a:solidFill>
                <a:srgbClr val="00B050"/>
              </a:solidFill>
              <a:cs typeface="B Mitra" pitchFamily="2" charset="-78"/>
            </a:endParaRPr>
          </a:p>
          <a:p>
            <a:pPr algn="r" rtl="1"/>
            <a:endParaRPr lang="fa-IR" sz="4000" b="1" dirty="0">
              <a:solidFill>
                <a:srgbClr val="00B050"/>
              </a:solidFill>
              <a:cs typeface="B Mitra" pitchFamily="2" charset="-78"/>
            </a:endParaRPr>
          </a:p>
          <a:p>
            <a:pPr algn="r" rtl="1"/>
            <a:r>
              <a:rPr lang="fa-IR" sz="4000" b="1" dirty="0">
                <a:solidFill>
                  <a:srgbClr val="00B050"/>
                </a:solidFill>
                <a:cs typeface="B Mitra" pitchFamily="2" charset="-78"/>
              </a:rPr>
              <a:t>2-كشف حداقل 70% بيماران مبتلا به سل ريوي با اسمير خلط مثبت</a:t>
            </a:r>
          </a:p>
          <a:p>
            <a:pPr algn="r" rtl="1"/>
            <a:endParaRPr lang="fa-IR" sz="4000" b="1" dirty="0">
              <a:solidFill>
                <a:srgbClr val="00B050"/>
              </a:solidFill>
              <a:cs typeface="B Mitra" pitchFamily="2" charset="-78"/>
            </a:endParaRPr>
          </a:p>
          <a:p>
            <a:pPr algn="r" rtl="1"/>
            <a:r>
              <a:rPr lang="fa-IR" sz="1600" dirty="0">
                <a:solidFill>
                  <a:srgbClr val="0070C0"/>
                </a:solidFill>
                <a:cs typeface="2  Titr" panose="00000700000000000000" pitchFamily="2" charset="-78"/>
              </a:rPr>
              <a:t>سیاست گذاری تا سال2000</a:t>
            </a:r>
            <a:endParaRPr lang="en-US" sz="1600" dirty="0">
              <a:solidFill>
                <a:srgbClr val="0070C0"/>
              </a:solidFill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201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55576" y="285728"/>
            <a:ext cx="7959829" cy="64294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rtl="1"/>
            <a:r>
              <a:rPr lang="fa-IR" dirty="0">
                <a:cs typeface="B Titr" pitchFamily="2" charset="-78"/>
              </a:rPr>
              <a:t>چرا بار جهانی سل روند صعودی داشته است؟</a:t>
            </a:r>
            <a:endParaRPr lang="en-US" dirty="0">
              <a:cs typeface="B Titr" pitchFamily="2" charset="-78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69190" y="1219200"/>
            <a:ext cx="8605619" cy="501661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r"/>
            <a:r>
              <a:rPr lang="fa-IR" sz="3200" b="1" dirty="0">
                <a:solidFill>
                  <a:srgbClr val="FF0000"/>
                </a:solidFill>
                <a:cs typeface="B Mitra" pitchFamily="2" charset="-78"/>
              </a:rPr>
              <a:t>1- فقر در جمعيت هاي مختلف</a:t>
            </a:r>
            <a:br>
              <a:rPr lang="fa-IR" sz="3200" b="1" dirty="0">
                <a:solidFill>
                  <a:srgbClr val="FF0000"/>
                </a:solidFill>
                <a:cs typeface="B Mitra" pitchFamily="2" charset="-78"/>
              </a:rPr>
            </a:br>
            <a:br>
              <a:rPr lang="fa-IR" sz="3200" b="1" dirty="0">
                <a:solidFill>
                  <a:srgbClr val="FF0000"/>
                </a:solidFill>
                <a:cs typeface="B Mitra" pitchFamily="2" charset="-78"/>
              </a:rPr>
            </a:br>
            <a:r>
              <a:rPr lang="fa-IR" sz="3200" b="1" dirty="0">
                <a:solidFill>
                  <a:srgbClr val="FF0000"/>
                </a:solidFill>
                <a:cs typeface="B Mitra" pitchFamily="2" charset="-78"/>
              </a:rPr>
              <a:t>2- غفلت از بیماری ( بی کفایتی در تشخیص و درمان)</a:t>
            </a:r>
            <a:br>
              <a:rPr lang="fa-IR" sz="3200" b="1" dirty="0">
                <a:solidFill>
                  <a:srgbClr val="FF0000"/>
                </a:solidFill>
                <a:cs typeface="B Mitra" pitchFamily="2" charset="-78"/>
              </a:rPr>
            </a:br>
            <a:r>
              <a:rPr lang="fa-IR" sz="3200" b="1" dirty="0">
                <a:solidFill>
                  <a:srgbClr val="FF0000"/>
                </a:solidFill>
                <a:cs typeface="B Mitra" pitchFamily="2" charset="-78"/>
              </a:rPr>
              <a:t> </a:t>
            </a:r>
            <a:br>
              <a:rPr lang="fa-IR" sz="3200" b="1" dirty="0">
                <a:solidFill>
                  <a:srgbClr val="FF0000"/>
                </a:solidFill>
                <a:cs typeface="B Mitra" pitchFamily="2" charset="-78"/>
              </a:rPr>
            </a:br>
            <a:r>
              <a:rPr lang="fa-IR" sz="3200" b="1" dirty="0">
                <a:solidFill>
                  <a:srgbClr val="FF0000"/>
                </a:solidFill>
                <a:cs typeface="B Mitra" pitchFamily="2" charset="-78"/>
              </a:rPr>
              <a:t>3-تغييرات جمعيتي</a:t>
            </a:r>
            <a:br>
              <a:rPr lang="fa-IR" sz="3200" b="1" dirty="0">
                <a:solidFill>
                  <a:srgbClr val="FF0000"/>
                </a:solidFill>
                <a:cs typeface="B Mitra" pitchFamily="2" charset="-78"/>
              </a:rPr>
            </a:br>
            <a:br>
              <a:rPr lang="fa-IR" sz="3200" b="1" dirty="0">
                <a:solidFill>
                  <a:srgbClr val="FF0000"/>
                </a:solidFill>
                <a:cs typeface="B Mitra" pitchFamily="2" charset="-78"/>
              </a:rPr>
            </a:br>
            <a:r>
              <a:rPr lang="fa-IR" sz="3200" b="1" dirty="0">
                <a:solidFill>
                  <a:srgbClr val="FF0000"/>
                </a:solidFill>
                <a:cs typeface="B Mitra" pitchFamily="2" charset="-78"/>
              </a:rPr>
              <a:t>4-كنترل ناموفق يا فقدان برنامه</a:t>
            </a:r>
            <a:br>
              <a:rPr lang="fa-IR" sz="3200" b="1" dirty="0">
                <a:solidFill>
                  <a:srgbClr val="FF0000"/>
                </a:solidFill>
                <a:cs typeface="B Mitra" pitchFamily="2" charset="-78"/>
              </a:rPr>
            </a:br>
            <a:br>
              <a:rPr lang="fa-IR" sz="3200" b="1" dirty="0">
                <a:solidFill>
                  <a:srgbClr val="FF0000"/>
                </a:solidFill>
                <a:cs typeface="B Mitra" pitchFamily="2" charset="-78"/>
              </a:rPr>
            </a:br>
            <a:r>
              <a:rPr lang="fa-IR" sz="3200" b="1" dirty="0">
                <a:solidFill>
                  <a:srgbClr val="FF0000"/>
                </a:solidFill>
                <a:cs typeface="B Mitra" pitchFamily="2" charset="-78"/>
              </a:rPr>
              <a:t>5- همزماني سل وايدز </a:t>
            </a:r>
            <a:endParaRPr lang="en-US" sz="3200" b="1" dirty="0">
              <a:solidFill>
                <a:srgbClr val="FF0000"/>
              </a:solidFill>
              <a:cs typeface="B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7633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1613"/>
            <a:ext cx="7772400" cy="4714908"/>
          </a:xfrm>
        </p:spPr>
        <p:txBody>
          <a:bodyPr>
            <a:noAutofit/>
          </a:bodyPr>
          <a:lstStyle/>
          <a:p>
            <a:r>
              <a:rPr lang="fa-IR" sz="7500" dirty="0">
                <a:latin typeface="Arial" pitchFamily="34" charset="0"/>
                <a:ea typeface="+mn-ea"/>
                <a:cs typeface="B Titr" pitchFamily="2" charset="-78"/>
              </a:rPr>
              <a:t>بیماری سل شایعترین عامل کشنده بالغین در تمام دنیا است.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28" y="500042"/>
            <a:ext cx="6400800" cy="1357322"/>
          </a:xfrm>
        </p:spPr>
        <p:txBody>
          <a:bodyPr/>
          <a:lstStyle/>
          <a:p>
            <a:r>
              <a:rPr lang="fa-IR" dirty="0">
                <a:cs typeface="B Titr" pitchFamily="2" charset="-78"/>
              </a:rPr>
              <a:t>مركز بهداشت شهيد بلنديان شهرستان قزوين</a:t>
            </a:r>
            <a:endParaRPr lang="en-US" dirty="0">
              <a:cs typeface="B Titr" pitchFamily="2" charset="-78"/>
            </a:endParaRPr>
          </a:p>
          <a:p>
            <a:endParaRPr lang="fa-IR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4B406F-F63B-4E98-87CA-42CE366409FC}"/>
              </a:ext>
            </a:extLst>
          </p:cNvPr>
          <p:cNvSpPr/>
          <p:nvPr/>
        </p:nvSpPr>
        <p:spPr>
          <a:xfrm>
            <a:off x="457200" y="152400"/>
            <a:ext cx="8229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00" b="1" dirty="0">
                <a:solidFill>
                  <a:srgbClr val="C00000"/>
                </a:solidFill>
                <a:cs typeface="B Mitra" pitchFamily="2" charset="-78"/>
              </a:rPr>
              <a:t>بیماری سل</a:t>
            </a:r>
          </a:p>
          <a:p>
            <a:pPr algn="r" rtl="1"/>
            <a:endParaRPr lang="fa-IR" sz="2800" b="1" dirty="0">
              <a:solidFill>
                <a:srgbClr val="FF0000"/>
              </a:solidFill>
              <a:cs typeface="B Mitra" pitchFamily="2" charset="-78"/>
            </a:endParaRPr>
          </a:p>
          <a:p>
            <a:pPr algn="ctr" rtl="1"/>
            <a:r>
              <a:rPr lang="fa-IR" sz="2800" b="1" dirty="0">
                <a:solidFill>
                  <a:srgbClr val="7030A0"/>
                </a:solidFill>
                <a:cs typeface="B Mitra" pitchFamily="2" charset="-78"/>
              </a:rPr>
              <a:t>سندروم سرفه مزمن</a:t>
            </a:r>
          </a:p>
          <a:p>
            <a:pPr algn="r" rtl="1"/>
            <a:endParaRPr lang="fa-IR" sz="2800" b="1" dirty="0">
              <a:solidFill>
                <a:srgbClr val="FF0000"/>
              </a:solidFill>
              <a:cs typeface="B Mitra" pitchFamily="2" charset="-78"/>
            </a:endParaRPr>
          </a:p>
          <a:p>
            <a:pPr algn="r" rtl="1"/>
            <a:r>
              <a:rPr lang="fa-IR" sz="2800" b="1" dirty="0">
                <a:solidFill>
                  <a:srgbClr val="FF0000"/>
                </a:solidFill>
                <a:cs typeface="B Mitra" pitchFamily="2" charset="-78"/>
              </a:rPr>
              <a:t>تعریف مشکوک بیماری سل: </a:t>
            </a:r>
          </a:p>
          <a:p>
            <a:pPr algn="r" rtl="1"/>
            <a:endParaRPr lang="fa-IR" sz="2800" b="1" dirty="0">
              <a:solidFill>
                <a:srgbClr val="FF0000"/>
              </a:solidFill>
              <a:cs typeface="B Mitra" pitchFamily="2" charset="-78"/>
            </a:endParaRPr>
          </a:p>
          <a:p>
            <a:pPr algn="r" rtl="1"/>
            <a:r>
              <a:rPr lang="fa-IR" sz="2800" b="1" dirty="0">
                <a:solidFill>
                  <a:srgbClr val="00B050"/>
                </a:solidFill>
                <a:cs typeface="B Mitra" pitchFamily="2" charset="-78"/>
              </a:rPr>
              <a:t>سرفه طول کشیده بیش از دو هفته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5" name="AutoShape 2" descr="بیماری سل چیست و چطور می‌توان آن را درمان کرد؟">
            <a:extLst>
              <a:ext uri="{FF2B5EF4-FFF2-40B4-BE49-F238E27FC236}">
                <a16:creationId xmlns:a16="http://schemas.microsoft.com/office/drawing/2014/main" id="{C1ACA873-03B0-4826-A423-A2A7F520EB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AutoShape 4" descr="بیماری سل چیست و چطور می‌توان آن را درمان کرد؟">
            <a:extLst>
              <a:ext uri="{FF2B5EF4-FFF2-40B4-BE49-F238E27FC236}">
                <a16:creationId xmlns:a16="http://schemas.microsoft.com/office/drawing/2014/main" id="{B5A062C8-4E70-4AAB-8EBD-163D92E671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078" name="Picture 6" descr="بیماری سل چیست و چطور می‌توان آن را درمان کرد؟">
            <a:extLst>
              <a:ext uri="{FF2B5EF4-FFF2-40B4-BE49-F238E27FC236}">
                <a16:creationId xmlns:a16="http://schemas.microsoft.com/office/drawing/2014/main" id="{E3F54904-4DF9-4418-8D1C-961E8D505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37" y="4213838"/>
            <a:ext cx="3072063" cy="230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ریشه کنی بیماری سل در جهان تا سال ۲۰۳۰ - خبرگزاری مهر | اخبار ایران و جهان  | Mehr News Agency">
            <a:extLst>
              <a:ext uri="{FF2B5EF4-FFF2-40B4-BE49-F238E27FC236}">
                <a16:creationId xmlns:a16="http://schemas.microsoft.com/office/drawing/2014/main" id="{6E8993E5-3F5F-4CBB-9EFD-FB5961135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4213838"/>
            <a:ext cx="3537651" cy="235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50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F219E7-4FDD-403E-B585-083C6E025CBA}"/>
              </a:ext>
            </a:extLst>
          </p:cNvPr>
          <p:cNvSpPr/>
          <p:nvPr/>
        </p:nvSpPr>
        <p:spPr>
          <a:xfrm>
            <a:off x="762000" y="1066800"/>
            <a:ext cx="746759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4000" b="1" dirty="0">
                <a:solidFill>
                  <a:srgbClr val="7030A0"/>
                </a:solidFill>
                <a:cs typeface="B Mitra" pitchFamily="2" charset="-78"/>
              </a:rPr>
              <a:t>بیماری سل در چه مرحله ای قرار دارد؟</a:t>
            </a:r>
          </a:p>
          <a:p>
            <a:pPr algn="r"/>
            <a:endParaRPr lang="fa-IR" sz="4000" b="1" dirty="0">
              <a:solidFill>
                <a:srgbClr val="00B050"/>
              </a:solidFill>
              <a:cs typeface="B Mitra" pitchFamily="2" charset="-78"/>
            </a:endParaRPr>
          </a:p>
          <a:p>
            <a:pPr algn="r"/>
            <a:endParaRPr lang="fa-IR" sz="4000" b="1" dirty="0">
              <a:solidFill>
                <a:srgbClr val="00B050"/>
              </a:solidFill>
              <a:cs typeface="B Mitra" pitchFamily="2" charset="-78"/>
            </a:endParaRPr>
          </a:p>
          <a:p>
            <a:pPr algn="r"/>
            <a:r>
              <a:rPr lang="fa-IR" sz="4800" b="1" dirty="0">
                <a:solidFill>
                  <a:srgbClr val="00B050"/>
                </a:solidFill>
                <a:cs typeface="B Mitra" pitchFamily="2" charset="-78"/>
              </a:rPr>
              <a:t>مبارزه و کنترل</a:t>
            </a:r>
          </a:p>
          <a:p>
            <a:pPr algn="r"/>
            <a:endParaRPr lang="fa-IR" sz="4000" b="1" dirty="0">
              <a:solidFill>
                <a:srgbClr val="00B050"/>
              </a:solidFill>
              <a:cs typeface="B Mitra" pitchFamily="2" charset="-78"/>
            </a:endParaRPr>
          </a:p>
          <a:p>
            <a:pPr algn="r"/>
            <a:r>
              <a:rPr lang="fa-IR" sz="2400" b="1" dirty="0">
                <a:solidFill>
                  <a:srgbClr val="FF0000"/>
                </a:solidFill>
                <a:cs typeface="B Mitra" pitchFamily="2" charset="-78"/>
              </a:rPr>
              <a:t>((راهنمای کشوری مبارزه با سل))</a:t>
            </a:r>
          </a:p>
          <a:p>
            <a:pPr algn="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4808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455342-4A4F-4AD1-9247-0B2FD5E08823}"/>
              </a:ext>
            </a:extLst>
          </p:cNvPr>
          <p:cNvSpPr/>
          <p:nvPr/>
        </p:nvSpPr>
        <p:spPr>
          <a:xfrm>
            <a:off x="533400" y="457200"/>
            <a:ext cx="8077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4000" b="1" dirty="0">
                <a:solidFill>
                  <a:srgbClr val="7030A0"/>
                </a:solidFill>
                <a:cs typeface="B Mitra" pitchFamily="2" charset="-78"/>
              </a:rPr>
              <a:t>اهمیت بیماری سل :</a:t>
            </a:r>
          </a:p>
          <a:p>
            <a:pPr algn="ctr" rtl="1"/>
            <a:endParaRPr lang="fa-IR" sz="4000" b="1" dirty="0">
              <a:solidFill>
                <a:srgbClr val="FF0000"/>
              </a:solidFill>
              <a:cs typeface="B Mitra" pitchFamily="2" charset="-78"/>
            </a:endParaRPr>
          </a:p>
          <a:p>
            <a:pPr algn="ctr" rtl="1"/>
            <a:r>
              <a:rPr lang="fa-IR" sz="4000" b="1" dirty="0">
                <a:solidFill>
                  <a:srgbClr val="00B050"/>
                </a:solidFill>
                <a:cs typeface="B Mitra" pitchFamily="2" charset="-78"/>
              </a:rPr>
              <a:t>یک بیمار مسلول درمان نشده در سال </a:t>
            </a:r>
          </a:p>
          <a:p>
            <a:pPr algn="ctr" rtl="1"/>
            <a:r>
              <a:rPr lang="fa-IR" sz="4000" b="1" dirty="0">
                <a:solidFill>
                  <a:srgbClr val="00B050"/>
                </a:solidFill>
                <a:cs typeface="B Mitra" pitchFamily="2" charset="-78"/>
              </a:rPr>
              <a:t>می تواند 15-10 نفر را آلوده کند</a:t>
            </a:r>
            <a:endParaRPr lang="en-US" sz="4000" dirty="0"/>
          </a:p>
        </p:txBody>
      </p:sp>
      <p:pic>
        <p:nvPicPr>
          <p:cNvPr id="1026" name="Picture 2" descr="بیماری سل و انواع آن | دارالشفاء امام رضا (ع) ، موسسه درمانی آستان قدس رضوی">
            <a:extLst>
              <a:ext uri="{FF2B5EF4-FFF2-40B4-BE49-F238E27FC236}">
                <a16:creationId xmlns:a16="http://schemas.microsoft.com/office/drawing/2014/main" id="{C9337746-7293-429C-A0CA-B08501F5C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00386"/>
            <a:ext cx="3886200" cy="258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uberculosis (TB): Types, Symptoms, and Risks - HealthXchange">
            <a:extLst>
              <a:ext uri="{FF2B5EF4-FFF2-40B4-BE49-F238E27FC236}">
                <a16:creationId xmlns:a16="http://schemas.microsoft.com/office/drawing/2014/main" id="{E37D4C7D-1CCC-4863-AFA6-42CE8DE25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3500386"/>
            <a:ext cx="3727345" cy="231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59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2A0AE6-EC16-465F-BF60-F176A310D126}"/>
              </a:ext>
            </a:extLst>
          </p:cNvPr>
          <p:cNvSpPr/>
          <p:nvPr/>
        </p:nvSpPr>
        <p:spPr>
          <a:xfrm>
            <a:off x="2286000" y="304801"/>
            <a:ext cx="4953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4000" dirty="0">
                <a:solidFill>
                  <a:schemeClr val="accent6">
                    <a:lumMod val="75000"/>
                  </a:schemeClr>
                </a:solidFill>
                <a:cs typeface="B Titr" pitchFamily="2" charset="-78"/>
              </a:rPr>
              <a:t> علائم بيماري سل ریوی</a:t>
            </a:r>
            <a:br>
              <a:rPr lang="fa-IR" sz="4000" dirty="0">
                <a:solidFill>
                  <a:schemeClr val="accent6">
                    <a:lumMod val="75000"/>
                  </a:schemeClr>
                </a:solidFill>
                <a:cs typeface="2  Mitra" pitchFamily="2" charset="-78"/>
              </a:rPr>
            </a:br>
            <a:endParaRPr lang="en-US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357CEF-FDB8-49F1-9140-74EB826460CD}"/>
              </a:ext>
            </a:extLst>
          </p:cNvPr>
          <p:cNvSpPr/>
          <p:nvPr/>
        </p:nvSpPr>
        <p:spPr>
          <a:xfrm>
            <a:off x="5334000" y="1828800"/>
            <a:ext cx="2743199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00" dirty="0">
                <a:solidFill>
                  <a:srgbClr val="00B0F0"/>
                </a:solidFill>
                <a:cs typeface="2  Titr" pitchFamily="2" charset="-78"/>
              </a:rPr>
              <a:t>شایعترین علامت:</a:t>
            </a:r>
          </a:p>
          <a:p>
            <a:pPr algn="ctr" rtl="1"/>
            <a:endParaRPr lang="fa-IR" sz="2800" u="sng" dirty="0">
              <a:solidFill>
                <a:srgbClr val="00B0F0"/>
              </a:solidFill>
              <a:cs typeface="2  Titr" pitchFamily="2" charset="-78"/>
            </a:endParaRPr>
          </a:p>
          <a:p>
            <a:pPr algn="ctr" rtl="1"/>
            <a:r>
              <a:rPr lang="fa-IR" sz="4400" dirty="0">
                <a:solidFill>
                  <a:srgbClr val="00B050"/>
                </a:solidFill>
                <a:cs typeface="2  Titr" pitchFamily="2" charset="-78"/>
              </a:rPr>
              <a:t>سرفه طول کشیده به مدت دو هفته</a:t>
            </a:r>
            <a:endParaRPr lang="en-US" sz="4400" dirty="0">
              <a:solidFill>
                <a:srgbClr val="00B050"/>
              </a:solidFill>
              <a:cs typeface="2  Titr" pitchFamily="2" charset="-78"/>
            </a:endParaRPr>
          </a:p>
          <a:p>
            <a:pPr algn="ctr" rtl="1"/>
            <a:r>
              <a:rPr lang="fa-IR" sz="4400" dirty="0">
                <a:solidFill>
                  <a:srgbClr val="00B050"/>
                </a:solidFill>
                <a:cs typeface="2  Titr" pitchFamily="2" charset="-78"/>
              </a:rPr>
              <a:t> و یا بیشتر </a:t>
            </a:r>
            <a:endParaRPr lang="en-US" sz="4400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CD5766-F738-4D80-B6BC-9384494E3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" y="1143001"/>
            <a:ext cx="4765584" cy="551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2400" dirty="0">
                <a:cs typeface="B Titr" pitchFamily="2" charset="-78"/>
              </a:rPr>
              <a:t>مركز بهداشت شهيد بلنديان شهرستان قزوين</a:t>
            </a:r>
            <a:br>
              <a:rPr lang="en-US" sz="2400" dirty="0">
                <a:cs typeface="B Titr" pitchFamily="2" charset="-78"/>
              </a:rPr>
            </a:br>
            <a:endParaRPr lang="fa-I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a-IR" sz="7200" dirty="0">
                <a:latin typeface="Arial" pitchFamily="34" charset="0"/>
                <a:cs typeface="B Titr" pitchFamily="2" charset="-78"/>
              </a:rPr>
              <a:t>بیماری سل حتی از ایدز نیز رعب انگیز تر است زیرا از طریق </a:t>
            </a:r>
            <a:r>
              <a:rPr lang="fa-IR" sz="7200" u="sng" dirty="0">
                <a:solidFill>
                  <a:srgbClr val="FF0000"/>
                </a:solidFill>
                <a:latin typeface="Arial" pitchFamily="34" charset="0"/>
                <a:cs typeface="B Titr" pitchFamily="2" charset="-78"/>
              </a:rPr>
              <a:t>تنفس</a:t>
            </a:r>
            <a:r>
              <a:rPr lang="fa-IR" sz="7200" dirty="0">
                <a:latin typeface="Arial" pitchFamily="34" charset="0"/>
                <a:cs typeface="B Titr" pitchFamily="2" charset="-78"/>
              </a:rPr>
              <a:t> منتقل مي شود.</a:t>
            </a:r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6DB1B8-04E4-4FE8-A144-C7B2E5B8BEBC}"/>
              </a:ext>
            </a:extLst>
          </p:cNvPr>
          <p:cNvSpPr/>
          <p:nvPr/>
        </p:nvSpPr>
        <p:spPr>
          <a:xfrm>
            <a:off x="609600" y="533400"/>
            <a:ext cx="7696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00" b="1" dirty="0">
                <a:cs typeface="2  Mitra" pitchFamily="2" charset="-78"/>
              </a:rPr>
              <a:t>مهمترین منبع عفونت و انتشار سل</a:t>
            </a:r>
          </a:p>
          <a:p>
            <a:pPr algn="ctr" rtl="1"/>
            <a:r>
              <a:rPr lang="fa-IR" sz="2800" b="1" dirty="0">
                <a:cs typeface="2  Mitra" pitchFamily="2" charset="-78"/>
              </a:rPr>
              <a:t> </a:t>
            </a:r>
          </a:p>
          <a:p>
            <a:pPr algn="ctr"/>
            <a:r>
              <a:rPr lang="fa-IR" sz="2800" b="1" dirty="0">
                <a:cs typeface="2  Mitra" pitchFamily="2" charset="-78"/>
              </a:rPr>
              <a:t>    (</a:t>
            </a:r>
            <a:r>
              <a:rPr lang="fa-IR" sz="2800" b="1" dirty="0">
                <a:solidFill>
                  <a:srgbClr val="FF0000"/>
                </a:solidFill>
                <a:cs typeface="2  Mitra" pitchFamily="2" charset="-78"/>
              </a:rPr>
              <a:t>یک بیمار مبتلا به سل ریوی  خلط مثبت که سرفه میکند</a:t>
            </a:r>
            <a:r>
              <a:rPr lang="fa-IR" sz="2800" b="1" dirty="0">
                <a:cs typeface="2  Mitra" pitchFamily="2" charset="-78"/>
              </a:rPr>
              <a:t>.)</a:t>
            </a:r>
          </a:p>
        </p:txBody>
      </p:sp>
      <p:sp>
        <p:nvSpPr>
          <p:cNvPr id="3" name="AutoShape 2" descr="فانا - پیشگیری بهترین راهکار مهار بیماری &quot;سل&quot;">
            <a:extLst>
              <a:ext uri="{FF2B5EF4-FFF2-40B4-BE49-F238E27FC236}">
                <a16:creationId xmlns:a16="http://schemas.microsoft.com/office/drawing/2014/main" id="{6756F9BE-CA35-4AB1-907C-F11840B01A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7CB509-4DD6-4BC7-B932-4152611BC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83" y="2690813"/>
            <a:ext cx="3567289" cy="37861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4F9F17-B3B8-4425-A922-9881CFC90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589" y="2490787"/>
            <a:ext cx="28575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35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127768-3C6E-45D7-9380-F521465F8E23}"/>
              </a:ext>
            </a:extLst>
          </p:cNvPr>
          <p:cNvSpPr/>
          <p:nvPr/>
        </p:nvSpPr>
        <p:spPr>
          <a:xfrm>
            <a:off x="2286000" y="284422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EB187B-3F63-4FEF-8F20-9677EB6B7741}"/>
              </a:ext>
            </a:extLst>
          </p:cNvPr>
          <p:cNvSpPr/>
          <p:nvPr/>
        </p:nvSpPr>
        <p:spPr>
          <a:xfrm>
            <a:off x="228600" y="1089898"/>
            <a:ext cx="80772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b="1" dirty="0">
                <a:cs typeface="2  Mitra" pitchFamily="2" charset="-78"/>
              </a:rPr>
              <a:t>راه های انتقال:</a:t>
            </a:r>
          </a:p>
          <a:p>
            <a:pPr algn="r" rtl="1"/>
            <a:r>
              <a:rPr lang="fa-IR" b="1" dirty="0">
                <a:solidFill>
                  <a:srgbClr val="FF0000"/>
                </a:solidFill>
                <a:cs typeface="2  Mitra" pitchFamily="2" charset="-78"/>
              </a:rPr>
              <a:t>نکات:</a:t>
            </a:r>
            <a:endParaRPr lang="en-US" b="1" dirty="0">
              <a:solidFill>
                <a:srgbClr val="FF0000"/>
              </a:solidFill>
              <a:cs typeface="2  Mitra" pitchFamily="2" charset="-78"/>
            </a:endParaRPr>
          </a:p>
          <a:p>
            <a:pPr algn="r" rtl="1"/>
            <a:r>
              <a:rPr lang="fa-IR" b="1" dirty="0">
                <a:cs typeface="2  Mitra" pitchFamily="2" charset="-78"/>
              </a:rPr>
              <a:t>هر سرفه قادر هست تا 3000 ذره عفونی را تولید کند.</a:t>
            </a:r>
          </a:p>
          <a:p>
            <a:pPr algn="r" rtl="1"/>
            <a:r>
              <a:rPr lang="fa-IR" b="1" dirty="0">
                <a:cs typeface="2  Mitra" pitchFamily="2" charset="-78"/>
              </a:rPr>
              <a:t>صحبت کردن</a:t>
            </a:r>
          </a:p>
          <a:p>
            <a:pPr algn="r" rtl="1"/>
            <a:r>
              <a:rPr lang="fa-IR" b="1" dirty="0">
                <a:cs typeface="2  Mitra" pitchFamily="2" charset="-78"/>
              </a:rPr>
              <a:t>عطسه</a:t>
            </a:r>
          </a:p>
          <a:p>
            <a:pPr algn="r" rtl="1"/>
            <a:r>
              <a:rPr lang="fa-IR" b="1" dirty="0">
                <a:cs typeface="2  Mitra" pitchFamily="2" charset="-78"/>
              </a:rPr>
              <a:t>آواز خواندن</a:t>
            </a:r>
          </a:p>
          <a:p>
            <a:pPr algn="r" rtl="1"/>
            <a:endParaRPr lang="fa-IR" b="1" dirty="0">
              <a:cs typeface="2  Mitra" pitchFamily="2" charset="-78"/>
            </a:endParaRPr>
          </a:p>
          <a:p>
            <a:pPr algn="r" rtl="1"/>
            <a:r>
              <a:rPr lang="fa-IR" b="1" dirty="0">
                <a:cs typeface="2  Mitra" pitchFamily="2" charset="-78"/>
              </a:rPr>
              <a:t>تابش نور خورشید ظرف مدت 5 دقیقه باسیل های سل را می کشد.</a:t>
            </a:r>
          </a:p>
          <a:p>
            <a:pPr algn="r" rtl="1"/>
            <a:endParaRPr lang="fa-IR" b="1" dirty="0">
              <a:cs typeface="2  Mitra" pitchFamily="2" charset="-78"/>
            </a:endParaRPr>
          </a:p>
          <a:p>
            <a:pPr algn="r" rtl="1"/>
            <a:r>
              <a:rPr lang="fa-IR" b="1" dirty="0">
                <a:cs typeface="2  Mitra" pitchFamily="2" charset="-78"/>
              </a:rPr>
              <a:t>باسیل ها در تاریکی می تواند مدت ها باقی بماند. </a:t>
            </a:r>
          </a:p>
          <a:p>
            <a:pPr algn="r" rtl="1"/>
            <a:endParaRPr lang="fa-IR" b="1" dirty="0">
              <a:cs typeface="2  Mitra" pitchFamily="2" charset="-78"/>
            </a:endParaRPr>
          </a:p>
          <a:p>
            <a:pPr algn="r" rtl="1"/>
            <a:r>
              <a:rPr lang="fa-IR" sz="2400" dirty="0">
                <a:solidFill>
                  <a:srgbClr val="00B050"/>
                </a:solidFill>
                <a:cs typeface="2  Farnaz" panose="00000400000000000000" pitchFamily="2" charset="-78"/>
              </a:rPr>
              <a:t>راه هایی که سل از طریق آنها منتقل نمی شود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سل از طریق غذا، آب، تماس جنسی، تزریق خون یا نیش حشرات انتقال نمی یابد. </a:t>
            </a:r>
            <a:br>
              <a:rPr lang="fa-IR" dirty="0"/>
            </a:br>
            <a:br>
              <a:rPr lang="fa-IR" dirty="0"/>
            </a:br>
            <a:r>
              <a:rPr lang="fa-IR" dirty="0"/>
              <a:t> </a:t>
            </a:r>
            <a:br>
              <a:rPr lang="fa-IR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24C66D-5B38-4362-87F0-F4D03DFC7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3114675" cy="26863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0985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EF58EA-EB60-4596-834F-4B6172C151B4}"/>
              </a:ext>
            </a:extLst>
          </p:cNvPr>
          <p:cNvSpPr/>
          <p:nvPr/>
        </p:nvSpPr>
        <p:spPr>
          <a:xfrm>
            <a:off x="76200" y="838200"/>
            <a:ext cx="85344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3200" b="1" dirty="0">
                <a:solidFill>
                  <a:srgbClr val="7030A0"/>
                </a:solidFill>
                <a:cs typeface="B Mitra" pitchFamily="2" charset="-78"/>
              </a:rPr>
              <a:t>قدرت واگیری بیماری سل؟</a:t>
            </a:r>
          </a:p>
          <a:p>
            <a:pPr algn="r"/>
            <a:endParaRPr lang="fa-IR" sz="3200" b="1" dirty="0">
              <a:cs typeface="B Mitra" pitchFamily="2" charset="-78"/>
            </a:endParaRPr>
          </a:p>
          <a:p>
            <a:pPr algn="r"/>
            <a:endParaRPr lang="fa-IR" sz="3200" b="1" dirty="0">
              <a:cs typeface="B Mitra" pitchFamily="2" charset="-78"/>
            </a:endParaRPr>
          </a:p>
          <a:p>
            <a:pPr algn="r"/>
            <a:r>
              <a:rPr lang="fa-IR" sz="3200" b="1" u="sng" dirty="0">
                <a:solidFill>
                  <a:srgbClr val="00B050"/>
                </a:solidFill>
                <a:cs typeface="B Mitra" pitchFamily="2" charset="-78"/>
              </a:rPr>
              <a:t>دوهفته</a:t>
            </a:r>
            <a:r>
              <a:rPr lang="fa-IR" sz="3200" b="1" dirty="0">
                <a:solidFill>
                  <a:srgbClr val="FF0000"/>
                </a:solidFill>
                <a:cs typeface="B Mitra" pitchFamily="2" charset="-78"/>
              </a:rPr>
              <a:t> پس از درمان سل واگیری سل به حداقل می رسد. </a:t>
            </a:r>
            <a:endParaRPr lang="fa-IR" b="1" dirty="0">
              <a:solidFill>
                <a:srgbClr val="FF0000"/>
              </a:solidFill>
              <a:cs typeface="B Mitra" pitchFamily="2" charset="-78"/>
            </a:endParaRPr>
          </a:p>
          <a:p>
            <a:pPr algn="r"/>
            <a:endParaRPr lang="en-US" dirty="0"/>
          </a:p>
        </p:txBody>
      </p:sp>
      <p:pic>
        <p:nvPicPr>
          <p:cNvPr id="2050" name="Picture 2" descr="The fight against TB shifts to fixing the immune system, not only bacteria">
            <a:extLst>
              <a:ext uri="{FF2B5EF4-FFF2-40B4-BE49-F238E27FC236}">
                <a16:creationId xmlns:a16="http://schemas.microsoft.com/office/drawing/2014/main" id="{D8BC4F42-2687-4339-A762-E87418916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191000"/>
            <a:ext cx="231457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ow TB Spreads | TB | CDC">
            <a:extLst>
              <a:ext uri="{FF2B5EF4-FFF2-40B4-BE49-F238E27FC236}">
                <a16:creationId xmlns:a16="http://schemas.microsoft.com/office/drawing/2014/main" id="{ACEEAEDF-2484-4D49-9E47-A031FA528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6" y="4251910"/>
            <a:ext cx="3495674" cy="174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83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17C9B7-FF55-46D6-AE33-F32B3A6912FF}"/>
              </a:ext>
            </a:extLst>
          </p:cNvPr>
          <p:cNvSpPr/>
          <p:nvPr/>
        </p:nvSpPr>
        <p:spPr>
          <a:xfrm>
            <a:off x="1524000" y="1219200"/>
            <a:ext cx="6858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4000" b="1" dirty="0">
                <a:solidFill>
                  <a:schemeClr val="accent6">
                    <a:lumMod val="75000"/>
                  </a:schemeClr>
                </a:solidFill>
                <a:cs typeface="B Mitra" pitchFamily="2" charset="-78"/>
              </a:rPr>
              <a:t>پیشگیری:</a:t>
            </a:r>
          </a:p>
          <a:p>
            <a:pPr algn="just" rtl="1"/>
            <a:endParaRPr lang="fa-IR" sz="4000" b="1" dirty="0">
              <a:solidFill>
                <a:srgbClr val="FF0000"/>
              </a:solidFill>
              <a:cs typeface="B Mitra" pitchFamily="2" charset="-78"/>
            </a:endParaRPr>
          </a:p>
          <a:p>
            <a:pPr algn="just" rtl="1"/>
            <a:r>
              <a:rPr lang="fa-IR" sz="4000" b="1" dirty="0">
                <a:solidFill>
                  <a:srgbClr val="7030A0"/>
                </a:solidFill>
                <a:cs typeface="B Mitra" pitchFamily="2" charset="-78"/>
              </a:rPr>
              <a:t>مهمترین راه پیشگیری از سل حذف منابع انتشار بیماری یعنی </a:t>
            </a:r>
            <a:r>
              <a:rPr lang="fa-IR" sz="4000" b="1" u="sng" dirty="0">
                <a:solidFill>
                  <a:srgbClr val="7030A0"/>
                </a:solidFill>
                <a:cs typeface="B Mitra" pitchFamily="2" charset="-78"/>
              </a:rPr>
              <a:t>بیماران مبتلا </a:t>
            </a:r>
            <a:r>
              <a:rPr lang="fa-IR" sz="4000" b="1" dirty="0">
                <a:solidFill>
                  <a:srgbClr val="7030A0"/>
                </a:solidFill>
                <a:cs typeface="B Mitra" pitchFamily="2" charset="-78"/>
              </a:rPr>
              <a:t>به سل ریوی اسمیر مثبت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6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2800" dirty="0">
                <a:cs typeface="B Titr" pitchFamily="2" charset="-78"/>
              </a:rPr>
              <a:t>مركز بهداشت شهيد بلنديان شهرستان قزوين</a:t>
            </a:r>
            <a:br>
              <a:rPr lang="en-US" sz="2800" dirty="0">
                <a:cs typeface="B Titr" pitchFamily="2" charset="-78"/>
              </a:rPr>
            </a:br>
            <a:endParaRPr lang="fa-I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 rtl="1"/>
            <a:r>
              <a:rPr lang="fa-IR" sz="6000" u="sng" dirty="0">
                <a:solidFill>
                  <a:srgbClr val="7030A0"/>
                </a:solidFill>
                <a:latin typeface="Arial" pitchFamily="34" charset="0"/>
                <a:cs typeface="B Titr" pitchFamily="2" charset="-78"/>
              </a:rPr>
              <a:t>مبارزه با سل </a:t>
            </a:r>
            <a:r>
              <a:rPr lang="fa-IR" sz="6600" dirty="0">
                <a:latin typeface="Arial" pitchFamily="34" charset="0"/>
                <a:cs typeface="B Titr" pitchFamily="2" charset="-78"/>
              </a:rPr>
              <a:t>مقرون به صرفه ترین سرمایه گذاری بهداشتی است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5F8DB2-BC8F-426A-A360-C66EB0D280AA}"/>
              </a:ext>
            </a:extLst>
          </p:cNvPr>
          <p:cNvSpPr/>
          <p:nvPr/>
        </p:nvSpPr>
        <p:spPr>
          <a:xfrm>
            <a:off x="304800" y="457200"/>
            <a:ext cx="81534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4400" b="1" dirty="0">
                <a:solidFill>
                  <a:schemeClr val="accent6">
                    <a:lumMod val="75000"/>
                  </a:schemeClr>
                </a:solidFill>
                <a:cs typeface="B Mitra" pitchFamily="2" charset="-78"/>
              </a:rPr>
              <a:t>شرایط نمونه گیری سل</a:t>
            </a:r>
          </a:p>
          <a:p>
            <a:pPr algn="r" rtl="1"/>
            <a:r>
              <a:rPr lang="fa-IR" sz="3600" b="1" dirty="0">
                <a:cs typeface="B Mitra" pitchFamily="2" charset="-78"/>
              </a:rPr>
              <a:t>نوع نمونه: </a:t>
            </a:r>
            <a:r>
              <a:rPr lang="fa-IR" sz="3600" b="1" dirty="0">
                <a:solidFill>
                  <a:srgbClr val="00B050"/>
                </a:solidFill>
                <a:cs typeface="B Mitra" pitchFamily="2" charset="-78"/>
              </a:rPr>
              <a:t>خلط</a:t>
            </a:r>
          </a:p>
          <a:p>
            <a:pPr algn="r" rtl="1"/>
            <a:endParaRPr lang="fa-IR" sz="3600" b="1" dirty="0">
              <a:cs typeface="B Mitra" pitchFamily="2" charset="-78"/>
            </a:endParaRPr>
          </a:p>
          <a:p>
            <a:pPr algn="r" rtl="1"/>
            <a:r>
              <a:rPr lang="fa-IR" sz="3600" b="1" dirty="0">
                <a:cs typeface="B Mitra" pitchFamily="2" charset="-78"/>
              </a:rPr>
              <a:t>تعداد نمونه: </a:t>
            </a:r>
            <a:r>
              <a:rPr lang="fa-IR" sz="3600" b="1" dirty="0">
                <a:solidFill>
                  <a:srgbClr val="00B050"/>
                </a:solidFill>
                <a:cs typeface="B Mitra" pitchFamily="2" charset="-78"/>
              </a:rPr>
              <a:t>2 عدد</a:t>
            </a:r>
          </a:p>
          <a:p>
            <a:pPr algn="r" rtl="1"/>
            <a:endParaRPr lang="fa-IR" sz="3600" b="1" dirty="0">
              <a:cs typeface="B Mitra" pitchFamily="2" charset="-78"/>
            </a:endParaRPr>
          </a:p>
          <a:p>
            <a:pPr algn="r" rtl="1"/>
            <a:r>
              <a:rPr lang="fa-IR" sz="3600" b="1" dirty="0">
                <a:cs typeface="B Mitra" pitchFamily="2" charset="-78"/>
              </a:rPr>
              <a:t>حجم نمونه: </a:t>
            </a:r>
            <a:r>
              <a:rPr lang="fa-IR" sz="3600" b="1" dirty="0">
                <a:solidFill>
                  <a:srgbClr val="00B050"/>
                </a:solidFill>
                <a:cs typeface="B Mitra" pitchFamily="2" charset="-78"/>
              </a:rPr>
              <a:t>5-3 سی سی</a:t>
            </a:r>
          </a:p>
          <a:p>
            <a:pPr algn="r" rtl="1"/>
            <a:endParaRPr lang="fa-IR" sz="3600" b="1" dirty="0">
              <a:cs typeface="B Mitra" pitchFamily="2" charset="-78"/>
            </a:endParaRPr>
          </a:p>
          <a:p>
            <a:pPr algn="r" rtl="1"/>
            <a:r>
              <a:rPr lang="fa-IR" sz="3600" b="1" dirty="0">
                <a:cs typeface="B Mitra" pitchFamily="2" charset="-78"/>
              </a:rPr>
              <a:t>کیفیت نمونه: </a:t>
            </a:r>
            <a:r>
              <a:rPr lang="fa-IR" sz="3600" b="1" dirty="0">
                <a:solidFill>
                  <a:srgbClr val="00B050"/>
                </a:solidFill>
                <a:cs typeface="B Mitra" pitchFamily="2" charset="-78"/>
              </a:rPr>
              <a:t>چرکی</a:t>
            </a:r>
          </a:p>
          <a:p>
            <a:pPr algn="r" rtl="1"/>
            <a:endParaRPr lang="fa-IR" sz="3600" b="1" dirty="0">
              <a:cs typeface="B Mitra" pitchFamily="2" charset="-78"/>
            </a:endParaRPr>
          </a:p>
          <a:p>
            <a:pPr algn="r" rtl="1"/>
            <a:r>
              <a:rPr lang="fa-IR" sz="2400" b="1" dirty="0">
                <a:cs typeface="B Mitra" pitchFamily="2" charset="-78"/>
              </a:rPr>
              <a:t>مدت زمان ارسال برای نمونه های دارای عامل خطر:24 ساعت</a:t>
            </a:r>
          </a:p>
          <a:p>
            <a:pPr algn="r" rtl="1"/>
            <a:r>
              <a:rPr lang="fa-IR" sz="2400" b="1" dirty="0">
                <a:cs typeface="B Mitra" pitchFamily="2" charset="-78"/>
              </a:rPr>
              <a:t>مدت زمان ارسال برای نمونه های بدون عامل خطر:72 ساعت</a:t>
            </a:r>
          </a:p>
        </p:txBody>
      </p:sp>
    </p:spTree>
    <p:extLst>
      <p:ext uri="{BB962C8B-B14F-4D97-AF65-F5344CB8AC3E}">
        <p14:creationId xmlns:p14="http://schemas.microsoft.com/office/powerpoint/2010/main" val="4220172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E6491B-0455-4576-B644-E9B31AC50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761"/>
            <a:ext cx="9144000" cy="558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08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FA3B48-8606-41FD-8F52-E96CF7E7E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82296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488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C97009-578F-4144-813E-4B44DA5B9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838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11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66" y="1040906"/>
            <a:ext cx="8246069" cy="452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984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E3D7F5-69AF-49D7-B0DB-A8EE5366A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90550"/>
            <a:ext cx="9024937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27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CCAA95-6D75-4F6C-AB25-B11B1EF58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90487"/>
            <a:ext cx="7296150" cy="66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78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782D04-8AC3-48AF-BA89-9DE55D156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" y="914400"/>
            <a:ext cx="718185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993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FF5C2A-D487-46E7-9882-DEE3A715B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3600"/>
            <a:ext cx="9144000" cy="42062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B368E44-5A99-4FCA-AE45-1F88FC577E4B}"/>
              </a:ext>
            </a:extLst>
          </p:cNvPr>
          <p:cNvSpPr/>
          <p:nvPr/>
        </p:nvSpPr>
        <p:spPr>
          <a:xfrm>
            <a:off x="1447800" y="685800"/>
            <a:ext cx="6096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4400" b="1" dirty="0">
                <a:solidFill>
                  <a:srgbClr val="FF0000"/>
                </a:solidFill>
                <a:cs typeface="B Mitra" pitchFamily="2" charset="-78"/>
              </a:rPr>
              <a:t>نمونه مجهول ؟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43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46CD4D-D2AF-4C06-86F5-0E74C36A02D3}"/>
              </a:ext>
            </a:extLst>
          </p:cNvPr>
          <p:cNvSpPr/>
          <p:nvPr/>
        </p:nvSpPr>
        <p:spPr>
          <a:xfrm>
            <a:off x="1524000" y="533400"/>
            <a:ext cx="61157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4800" b="1" dirty="0">
                <a:solidFill>
                  <a:srgbClr val="00B050"/>
                </a:solidFill>
                <a:cs typeface="B Titr" pitchFamily="2" charset="-78"/>
              </a:rPr>
              <a:t>اشكال بيماري سل</a:t>
            </a:r>
            <a:endParaRPr lang="en-US" sz="4800" b="1" dirty="0">
              <a:solidFill>
                <a:srgbClr val="00B050"/>
              </a:solidFill>
              <a:cs typeface="B Titr" pitchFamily="2" charset="-78"/>
            </a:endParaRPr>
          </a:p>
          <a:p>
            <a:pPr algn="ctr" rtl="1"/>
            <a:endParaRPr lang="en-US" sz="4800" b="1" dirty="0">
              <a:solidFill>
                <a:srgbClr val="00B050"/>
              </a:solidFill>
              <a:cs typeface="B Titr" pitchFamily="2" charset="-78"/>
            </a:endParaRPr>
          </a:p>
          <a:p>
            <a:pPr algn="ctr" rtl="1"/>
            <a:endParaRPr lang="en-US" sz="4800" b="1" dirty="0">
              <a:solidFill>
                <a:srgbClr val="00B05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980DDA-38BD-4991-AB92-59F7281C1C02}"/>
              </a:ext>
            </a:extLst>
          </p:cNvPr>
          <p:cNvSpPr/>
          <p:nvPr/>
        </p:nvSpPr>
        <p:spPr>
          <a:xfrm>
            <a:off x="533400" y="2057400"/>
            <a:ext cx="8001000" cy="361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rtl="1">
              <a:buFont typeface="Wingdings" panose="05000000000000000000" pitchFamily="2" charset="2"/>
              <a:buChar char="v"/>
            </a:pPr>
            <a:r>
              <a:rPr lang="fa-IR" sz="3200" b="1" u="sng" dirty="0">
                <a:solidFill>
                  <a:srgbClr val="FF0000"/>
                </a:solidFill>
                <a:cs typeface="2  Yagut" pitchFamily="2" charset="-78"/>
              </a:rPr>
              <a:t>سل ريوي</a:t>
            </a:r>
          </a:p>
          <a:p>
            <a:pPr algn="just" rtl="1"/>
            <a:endParaRPr lang="fa-IR" sz="3200" b="1" u="sng" dirty="0">
              <a:solidFill>
                <a:srgbClr val="FF0000"/>
              </a:solidFill>
              <a:cs typeface="2  Yagut" pitchFamily="2" charset="-78"/>
            </a:endParaRPr>
          </a:p>
          <a:p>
            <a:pPr algn="just" rtl="1"/>
            <a:endParaRPr lang="en-US" sz="3200" b="1" u="sng" dirty="0">
              <a:solidFill>
                <a:srgbClr val="FF0000"/>
              </a:solidFill>
              <a:cs typeface="2  Yagut" pitchFamily="2" charset="-78"/>
            </a:endParaRPr>
          </a:p>
          <a:p>
            <a:pPr algn="just" rtl="1"/>
            <a:endParaRPr lang="en-US" sz="3200" b="1" u="sng" dirty="0">
              <a:solidFill>
                <a:srgbClr val="FF0000"/>
              </a:solidFill>
              <a:cs typeface="2  Yagut" pitchFamily="2" charset="-78"/>
            </a:endParaRPr>
          </a:p>
          <a:p>
            <a:pPr algn="just" rtl="1"/>
            <a:endParaRPr lang="fa-IR" sz="3200" b="1" u="sng" dirty="0">
              <a:solidFill>
                <a:srgbClr val="FF0000"/>
              </a:solidFill>
              <a:cs typeface="2  Yagut" pitchFamily="2" charset="-78"/>
            </a:endParaRPr>
          </a:p>
          <a:p>
            <a:pPr algn="just" rtl="1"/>
            <a:endParaRPr lang="fa-IR" sz="3200" b="1" u="sng" dirty="0">
              <a:solidFill>
                <a:srgbClr val="FF0000"/>
              </a:solidFill>
              <a:cs typeface="2  Yagut" pitchFamily="2" charset="-78"/>
            </a:endParaRPr>
          </a:p>
          <a:p>
            <a:pPr marL="457200" indent="-457200" algn="just" rtl="1">
              <a:buFont typeface="Wingdings" panose="05000000000000000000" pitchFamily="2" charset="2"/>
              <a:buChar char="v"/>
            </a:pPr>
            <a:r>
              <a:rPr lang="fa-IR" sz="3200" b="1" u="sng" dirty="0">
                <a:solidFill>
                  <a:schemeClr val="accent6">
                    <a:lumMod val="75000"/>
                  </a:schemeClr>
                </a:solidFill>
                <a:cs typeface="2  Yagut" pitchFamily="2" charset="-78"/>
              </a:rPr>
              <a:t>سل خارج ريوي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2FBFF0D-7B06-4A85-90B8-01CEE48DA520}"/>
              </a:ext>
            </a:extLst>
          </p:cNvPr>
          <p:cNvCxnSpPr/>
          <p:nvPr/>
        </p:nvCxnSpPr>
        <p:spPr>
          <a:xfrm flipH="1" flipV="1">
            <a:off x="4800600" y="2057400"/>
            <a:ext cx="167640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244B578-45F1-474E-9B1A-2DA240098753}"/>
              </a:ext>
            </a:extLst>
          </p:cNvPr>
          <p:cNvCxnSpPr>
            <a:cxnSpLocks/>
          </p:cNvCxnSpPr>
          <p:nvPr/>
        </p:nvCxnSpPr>
        <p:spPr>
          <a:xfrm flipH="1">
            <a:off x="4800600" y="2667000"/>
            <a:ext cx="1676400" cy="76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1F2A70E-CD69-44FB-B61F-F117790A3717}"/>
              </a:ext>
            </a:extLst>
          </p:cNvPr>
          <p:cNvSpPr/>
          <p:nvPr/>
        </p:nvSpPr>
        <p:spPr>
          <a:xfrm>
            <a:off x="4076340" y="1872734"/>
            <a:ext cx="5341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rtl="1"/>
            <a:r>
              <a:rPr lang="en-US" sz="2800" b="1" u="sng" dirty="0">
                <a:solidFill>
                  <a:srgbClr val="FF0000"/>
                </a:solidFill>
                <a:cs typeface="2  Titr" panose="00000700000000000000" pitchFamily="2" charset="-78"/>
              </a:rPr>
              <a:t>S+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979D89-CDAC-4459-B94B-0ED3C81A5FED}"/>
              </a:ext>
            </a:extLst>
          </p:cNvPr>
          <p:cNvSpPr/>
          <p:nvPr/>
        </p:nvSpPr>
        <p:spPr>
          <a:xfrm>
            <a:off x="3657601" y="3244334"/>
            <a:ext cx="890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en-US" sz="3200" b="1" u="sng" dirty="0">
                <a:solidFill>
                  <a:srgbClr val="FF0000"/>
                </a:solidFill>
                <a:cs typeface="2  Titr" panose="00000700000000000000" pitchFamily="2" charset="-78"/>
              </a:rPr>
              <a:t>S-</a:t>
            </a:r>
            <a:endParaRPr lang="fa-IR" sz="3200" b="1" u="sng" dirty="0">
              <a:solidFill>
                <a:srgbClr val="FF0000"/>
              </a:solidFill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42355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2C2F9-565D-410C-ABE1-161F0E3D8817}"/>
              </a:ext>
            </a:extLst>
          </p:cNvPr>
          <p:cNvSpPr/>
          <p:nvPr/>
        </p:nvSpPr>
        <p:spPr>
          <a:xfrm>
            <a:off x="3124201" y="288402"/>
            <a:ext cx="2590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400" dirty="0">
                <a:solidFill>
                  <a:srgbClr val="FF0000"/>
                </a:solidFill>
                <a:cs typeface="B Titr" pitchFamily="2" charset="-78"/>
              </a:rPr>
              <a:t>سل ريوي اسمير مثبت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F93521E-9F1D-4763-8E96-78F713482D11}"/>
              </a:ext>
            </a:extLst>
          </p:cNvPr>
          <p:cNvCxnSpPr>
            <a:cxnSpLocks/>
          </p:cNvCxnSpPr>
          <p:nvPr/>
        </p:nvCxnSpPr>
        <p:spPr>
          <a:xfrm>
            <a:off x="4343400" y="657734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CCA6F8FE-22E9-47CA-ABF1-F99A186B320F}"/>
              </a:ext>
            </a:extLst>
          </p:cNvPr>
          <p:cNvSpPr/>
          <p:nvPr/>
        </p:nvSpPr>
        <p:spPr>
          <a:xfrm>
            <a:off x="607195" y="1164176"/>
            <a:ext cx="79296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endParaRPr lang="fa-IR" sz="2000" b="1" dirty="0">
              <a:cs typeface="B Mitra" pitchFamily="2" charset="-78"/>
            </a:endParaRPr>
          </a:p>
          <a:p>
            <a:pPr algn="just" rtl="1"/>
            <a:endParaRPr lang="fa-IR" sz="2000" b="1" dirty="0">
              <a:cs typeface="B Mitra" pitchFamily="2" charset="-78"/>
            </a:endParaRPr>
          </a:p>
          <a:p>
            <a:pPr algn="just" rtl="1"/>
            <a:endParaRPr lang="fa-IR" sz="2000" b="1" dirty="0">
              <a:cs typeface="B Mitra" pitchFamily="2" charset="-78"/>
            </a:endParaRPr>
          </a:p>
          <a:p>
            <a:pPr marL="285750" indent="-285750" algn="just" rtl="1">
              <a:buFont typeface="Wingdings" panose="05000000000000000000" pitchFamily="2" charset="2"/>
              <a:buChar char="§"/>
            </a:pPr>
            <a:r>
              <a:rPr lang="fa-IR" sz="2000" b="1" dirty="0">
                <a:cs typeface="B Mitra" pitchFamily="2" charset="-78"/>
              </a:rPr>
              <a:t>آزمایش اسمیر</a:t>
            </a:r>
            <a:r>
              <a:rPr lang="en-US" sz="2000" b="1" dirty="0">
                <a:cs typeface="B Mitra" pitchFamily="2" charset="-78"/>
              </a:rPr>
              <a:t> AFB</a:t>
            </a:r>
            <a:r>
              <a:rPr lang="fa-IR" sz="2000" b="1" dirty="0">
                <a:cs typeface="B Mitra" pitchFamily="2" charset="-78"/>
              </a:rPr>
              <a:t> : </a:t>
            </a:r>
            <a:r>
              <a:rPr lang="fa-IR" sz="2400" b="1" dirty="0">
                <a:solidFill>
                  <a:srgbClr val="00B050"/>
                </a:solidFill>
                <a:cs typeface="B Mitra" pitchFamily="2" charset="-78"/>
              </a:rPr>
              <a:t>حداقل یکی از نمونه ها مثبت باشد و جین اکسپرت*</a:t>
            </a:r>
          </a:p>
          <a:p>
            <a:pPr marL="285750" indent="-285750" algn="just" rtl="1">
              <a:buFont typeface="Wingdings" panose="05000000000000000000" pitchFamily="2" charset="2"/>
              <a:buChar char="§"/>
            </a:pPr>
            <a:endParaRPr lang="fa-IR" sz="2000" b="1" dirty="0">
              <a:solidFill>
                <a:srgbClr val="00B050"/>
              </a:solidFill>
              <a:cs typeface="B Mitra" pitchFamily="2" charset="-78"/>
            </a:endParaRPr>
          </a:p>
          <a:p>
            <a:pPr algn="just" rtl="1"/>
            <a:endParaRPr lang="fa-IR" sz="2000" b="1" dirty="0">
              <a:cs typeface="B Mitra" pitchFamily="2" charset="-78"/>
            </a:endParaRP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fa-IR" sz="2000" b="1" dirty="0">
                <a:cs typeface="B Mitra" pitchFamily="2" charset="-78"/>
              </a:rPr>
              <a:t> آزمایش اسمیر</a:t>
            </a:r>
            <a:r>
              <a:rPr lang="en-US" sz="2000" b="1" dirty="0">
                <a:cs typeface="B Mitra" pitchFamily="2" charset="-78"/>
              </a:rPr>
              <a:t> AFB</a:t>
            </a:r>
            <a:r>
              <a:rPr lang="fa-IR" sz="2000" b="1" dirty="0">
                <a:cs typeface="B Mitra" pitchFamily="2" charset="-78"/>
              </a:rPr>
              <a:t> </a:t>
            </a:r>
            <a:r>
              <a:rPr lang="fa-IR" sz="2400" b="1" dirty="0">
                <a:solidFill>
                  <a:srgbClr val="00B050"/>
                </a:solidFill>
                <a:cs typeface="B Mitra" pitchFamily="2" charset="-78"/>
              </a:rPr>
              <a:t>: یک آزمایش اسمیر مثبت + تایید تغییرات </a:t>
            </a:r>
            <a:r>
              <a:rPr lang="en-US" sz="2400" b="1" dirty="0">
                <a:solidFill>
                  <a:srgbClr val="00B050"/>
                </a:solidFill>
                <a:cs typeface="B Mitra" pitchFamily="2" charset="-78"/>
              </a:rPr>
              <a:t>CXR</a:t>
            </a:r>
            <a:r>
              <a:rPr lang="fa-IR" sz="2400" b="1" dirty="0">
                <a:solidFill>
                  <a:srgbClr val="00B050"/>
                </a:solidFill>
                <a:cs typeface="B Mitra" pitchFamily="2" charset="-78"/>
              </a:rPr>
              <a:t> </a:t>
            </a: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endParaRPr lang="fa-IR" sz="2400" b="1" dirty="0">
              <a:solidFill>
                <a:srgbClr val="00B050"/>
              </a:solidFill>
              <a:cs typeface="B Mitra" pitchFamily="2" charset="-78"/>
            </a:endParaRP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B050"/>
              </a:solidFill>
              <a:cs typeface="B Mitra" pitchFamily="2" charset="-78"/>
            </a:endParaRP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fa-IR" sz="2000" b="1" dirty="0">
                <a:cs typeface="B Mitra" pitchFamily="2" charset="-78"/>
              </a:rPr>
              <a:t>آزمایش اسمیر</a:t>
            </a:r>
            <a:r>
              <a:rPr lang="en-US" sz="2000" b="1" dirty="0">
                <a:cs typeface="B Mitra" pitchFamily="2" charset="-78"/>
              </a:rPr>
              <a:t> AFB</a:t>
            </a:r>
            <a:r>
              <a:rPr lang="fa-IR" sz="2000" b="1" dirty="0">
                <a:cs typeface="B Mitra" pitchFamily="2" charset="-78"/>
              </a:rPr>
              <a:t> </a:t>
            </a:r>
            <a:r>
              <a:rPr lang="fa-IR" sz="2400" b="1" dirty="0">
                <a:solidFill>
                  <a:srgbClr val="00B050"/>
                </a:solidFill>
                <a:cs typeface="B Mitra" pitchFamily="2" charset="-78"/>
              </a:rPr>
              <a:t>: یک آزمایش اسمیر مثبت + کشت مثبت خلط</a:t>
            </a:r>
          </a:p>
          <a:p>
            <a:pPr algn="just" rtl="1"/>
            <a:endParaRPr lang="fa-IR" sz="2000" b="1" dirty="0">
              <a:cs typeface="B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2959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0F563E-C868-4113-B1B3-A8C15F91F4AC}"/>
              </a:ext>
            </a:extLst>
          </p:cNvPr>
          <p:cNvSpPr/>
          <p:nvPr/>
        </p:nvSpPr>
        <p:spPr>
          <a:xfrm>
            <a:off x="-1" y="1524000"/>
            <a:ext cx="8534391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buFont typeface="Courier New" panose="02070309020205020404" pitchFamily="49" charset="0"/>
              <a:buChar char="o"/>
            </a:pPr>
            <a:r>
              <a:rPr lang="fa-IR" b="1" dirty="0">
                <a:cs typeface="B Mitra" pitchFamily="2" charset="-78"/>
              </a:rPr>
              <a:t>انجام آزمایش خلط : </a:t>
            </a:r>
            <a:r>
              <a:rPr lang="fa-IR" sz="2000" b="1" dirty="0">
                <a:solidFill>
                  <a:srgbClr val="00B050"/>
                </a:solidFill>
                <a:cs typeface="B Mitra" pitchFamily="2" charset="-78"/>
              </a:rPr>
              <a:t>2سري آزمايش 2 نمونه ای به فاصله 2 هفته</a:t>
            </a:r>
          </a:p>
          <a:p>
            <a:pPr marL="285750" indent="-285750" algn="r" rtl="1">
              <a:buFont typeface="Courier New" panose="02070309020205020404" pitchFamily="49" charset="0"/>
              <a:buChar char="o"/>
            </a:pPr>
            <a:endParaRPr lang="fa-IR" b="1" dirty="0">
              <a:solidFill>
                <a:srgbClr val="00B050"/>
              </a:solidFill>
              <a:cs typeface="B Mitra" pitchFamily="2" charset="-78"/>
            </a:endParaRPr>
          </a:p>
          <a:p>
            <a:pPr marL="285750" indent="-285750" algn="r" rtl="1">
              <a:buFont typeface="Courier New" panose="02070309020205020404" pitchFamily="49" charset="0"/>
              <a:buChar char="o"/>
            </a:pPr>
            <a:r>
              <a:rPr lang="fa-IR" b="1" dirty="0">
                <a:cs typeface="B Mitra" pitchFamily="2" charset="-78"/>
              </a:rPr>
              <a:t>نتیجه آزمایشات سری اول و دوم </a:t>
            </a:r>
            <a:r>
              <a:rPr lang="fa-IR" sz="2000" b="1" dirty="0">
                <a:solidFill>
                  <a:srgbClr val="00B050"/>
                </a:solidFill>
                <a:cs typeface="B Mitra" pitchFamily="2" charset="-78"/>
              </a:rPr>
              <a:t>= منفی</a:t>
            </a:r>
          </a:p>
          <a:p>
            <a:pPr marL="285750" indent="-285750" algn="r" rtl="1">
              <a:buFont typeface="Courier New" panose="02070309020205020404" pitchFamily="49" charset="0"/>
              <a:buChar char="o"/>
            </a:pPr>
            <a:endParaRPr lang="fa-IR" b="1" dirty="0">
              <a:solidFill>
                <a:srgbClr val="00B050"/>
              </a:solidFill>
              <a:cs typeface="B Mitra" pitchFamily="2" charset="-78"/>
            </a:endParaRPr>
          </a:p>
          <a:p>
            <a:pPr marL="285750" indent="-285750" algn="r" rtl="1">
              <a:buFont typeface="Courier New" panose="02070309020205020404" pitchFamily="49" charset="0"/>
              <a:buChar char="o"/>
            </a:pPr>
            <a:r>
              <a:rPr lang="fa-IR" b="1" dirty="0">
                <a:cs typeface="B Mitra" pitchFamily="2" charset="-78"/>
              </a:rPr>
              <a:t>تغییرات </a:t>
            </a:r>
            <a:r>
              <a:rPr lang="en-US" b="1" dirty="0">
                <a:cs typeface="B Mitra" pitchFamily="2" charset="-78"/>
              </a:rPr>
              <a:t>CXR</a:t>
            </a:r>
            <a:r>
              <a:rPr lang="fa-IR" b="1" dirty="0">
                <a:cs typeface="B Mitra" pitchFamily="2" charset="-78"/>
              </a:rPr>
              <a:t>= </a:t>
            </a:r>
            <a:r>
              <a:rPr lang="fa-IR" sz="2000" b="1" dirty="0">
                <a:solidFill>
                  <a:srgbClr val="00B050"/>
                </a:solidFill>
                <a:cs typeface="B Mitra" pitchFamily="2" charset="-78"/>
              </a:rPr>
              <a:t>تایید</a:t>
            </a:r>
          </a:p>
          <a:p>
            <a:pPr marL="285750" indent="-285750" algn="r" rtl="1">
              <a:buFont typeface="Courier New" panose="02070309020205020404" pitchFamily="49" charset="0"/>
              <a:buChar char="o"/>
            </a:pPr>
            <a:endParaRPr lang="fa-IR" b="1" dirty="0">
              <a:solidFill>
                <a:srgbClr val="00B050"/>
              </a:solidFill>
              <a:cs typeface="B Mitra" pitchFamily="2" charset="-78"/>
            </a:endParaRPr>
          </a:p>
          <a:p>
            <a:pPr marL="285750" indent="-285750" algn="r" rtl="1">
              <a:buFont typeface="Courier New" panose="02070309020205020404" pitchFamily="49" charset="0"/>
              <a:buChar char="o"/>
            </a:pPr>
            <a:r>
              <a:rPr lang="fa-IR" sz="2000" b="1" dirty="0">
                <a:solidFill>
                  <a:srgbClr val="00B050"/>
                </a:solidFill>
                <a:cs typeface="B Mitra" pitchFamily="2" charset="-78"/>
              </a:rPr>
              <a:t>عدم بهبود بیمار </a:t>
            </a:r>
            <a:r>
              <a:rPr lang="fa-IR" b="1" dirty="0">
                <a:cs typeface="B Mitra" pitchFamily="2" charset="-78"/>
              </a:rPr>
              <a:t>پس از 14روز با آنتی بیوتیک وسیع الطیف</a:t>
            </a:r>
          </a:p>
          <a:p>
            <a:pPr marL="285750" indent="-285750" algn="r" rtl="1">
              <a:buFont typeface="Courier New" panose="02070309020205020404" pitchFamily="49" charset="0"/>
              <a:buChar char="o"/>
            </a:pPr>
            <a:endParaRPr lang="fa-IR" b="1" dirty="0">
              <a:cs typeface="B Mitra" pitchFamily="2" charset="-78"/>
            </a:endParaRPr>
          </a:p>
          <a:p>
            <a:pPr marL="285750" indent="-285750" algn="r" rtl="1">
              <a:buFont typeface="Courier New" panose="02070309020205020404" pitchFamily="49" charset="0"/>
              <a:buChar char="o"/>
            </a:pPr>
            <a:endParaRPr lang="fa-IR" b="1" dirty="0">
              <a:cs typeface="B Mitra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>
                <a:solidFill>
                  <a:schemeClr val="accent6">
                    <a:lumMod val="75000"/>
                  </a:schemeClr>
                </a:solidFill>
                <a:cs typeface="B Mitra" pitchFamily="2" charset="-78"/>
              </a:rPr>
              <a:t> </a:t>
            </a:r>
            <a:r>
              <a:rPr lang="fa-IR" sz="2000" b="1" dirty="0">
                <a:solidFill>
                  <a:schemeClr val="accent6">
                    <a:lumMod val="75000"/>
                  </a:schemeClr>
                </a:solidFill>
                <a:cs typeface="B Mitra" pitchFamily="2" charset="-78"/>
              </a:rPr>
              <a:t>بیمار به شدت بدحال + منفی بودن آزمایشات  آزمایش اسمیر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cs typeface="B Mitra" pitchFamily="2" charset="-78"/>
              </a:rPr>
              <a:t> AFB</a:t>
            </a:r>
            <a:r>
              <a:rPr lang="fa-IR" sz="2000" b="1" dirty="0">
                <a:solidFill>
                  <a:schemeClr val="accent6">
                    <a:lumMod val="75000"/>
                  </a:schemeClr>
                </a:solidFill>
                <a:cs typeface="B Mitra" pitchFamily="2" charset="-78"/>
              </a:rPr>
              <a:t> + تایید تغییرات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cs typeface="B Mitra" pitchFamily="2" charset="-78"/>
              </a:rPr>
              <a:t>CXR</a:t>
            </a:r>
            <a:r>
              <a:rPr lang="fa-IR" sz="2000" b="1" dirty="0">
                <a:solidFill>
                  <a:schemeClr val="accent6">
                    <a:lumMod val="75000"/>
                  </a:schemeClr>
                </a:solidFill>
                <a:cs typeface="B Mitra" pitchFamily="2" charset="-78"/>
              </a:rPr>
              <a:t> </a:t>
            </a:r>
          </a:p>
          <a:p>
            <a:pPr algn="r" rtl="1"/>
            <a:endParaRPr lang="fa-IR" sz="2000" b="1" dirty="0">
              <a:solidFill>
                <a:schemeClr val="accent6">
                  <a:lumMod val="75000"/>
                </a:schemeClr>
              </a:solidFill>
              <a:cs typeface="B Mitra" pitchFamily="2" charset="-78"/>
            </a:endParaRPr>
          </a:p>
          <a:p>
            <a:pPr algn="r" rtl="1"/>
            <a:endParaRPr lang="fa-IR" b="1" dirty="0">
              <a:cs typeface="B Mitra" pitchFamily="2" charset="-78"/>
            </a:endParaRPr>
          </a:p>
          <a:p>
            <a:pPr algn="r" rtl="1"/>
            <a:endParaRPr lang="fa-IR" b="1" dirty="0">
              <a:cs typeface="B Mitra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sz="2000" b="1" dirty="0">
                <a:solidFill>
                  <a:schemeClr val="accent6">
                    <a:lumMod val="75000"/>
                  </a:schemeClr>
                </a:solidFill>
                <a:cs typeface="B Mitra" pitchFamily="2" charset="-78"/>
              </a:rPr>
              <a:t>آزمایشات اولیه اسمیر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cs typeface="B Mitra" pitchFamily="2" charset="-78"/>
              </a:rPr>
              <a:t> AFB</a:t>
            </a:r>
            <a:r>
              <a:rPr lang="fa-IR" sz="2000" b="1" dirty="0">
                <a:solidFill>
                  <a:schemeClr val="accent6">
                    <a:lumMod val="75000"/>
                  </a:schemeClr>
                </a:solidFill>
                <a:cs typeface="B Mitra" pitchFamily="2" charset="-78"/>
              </a:rPr>
              <a:t> منفی + کشت مثبت خلط</a:t>
            </a:r>
          </a:p>
          <a:p>
            <a:pPr algn="r" rtl="1"/>
            <a:endParaRPr lang="fa-IR" b="1" dirty="0">
              <a:cs typeface="B Mitra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40E329-F624-42D7-AB7F-D20F93D05875}"/>
              </a:ext>
            </a:extLst>
          </p:cNvPr>
          <p:cNvSpPr/>
          <p:nvPr/>
        </p:nvSpPr>
        <p:spPr>
          <a:xfrm>
            <a:off x="3216660" y="304800"/>
            <a:ext cx="2472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a-IR" sz="2400" b="1" dirty="0">
                <a:solidFill>
                  <a:srgbClr val="FF0000"/>
                </a:solidFill>
                <a:cs typeface="B Titr" pitchFamily="2" charset="-78"/>
              </a:rPr>
              <a:t>سل ريوي اسمير منفی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287357A-74E2-4BE8-8BC9-947EC595DE7D}"/>
              </a:ext>
            </a:extLst>
          </p:cNvPr>
          <p:cNvCxnSpPr>
            <a:cxnSpLocks/>
          </p:cNvCxnSpPr>
          <p:nvPr/>
        </p:nvCxnSpPr>
        <p:spPr>
          <a:xfrm>
            <a:off x="4277077" y="657734"/>
            <a:ext cx="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6621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سل خارج ریوی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749247"/>
            <a:ext cx="8246070" cy="3970327"/>
          </a:xfrm>
        </p:spPr>
        <p:txBody>
          <a:bodyPr>
            <a:normAutofit/>
          </a:bodyPr>
          <a:lstStyle/>
          <a:p>
            <a:pPr lvl="0" algn="r" rtl="1"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fa-IR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سل پلور  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( درد قفسه </a:t>
            </a:r>
            <a:r>
              <a:rPr lang="fa-IR" sz="2000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سينه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و </a:t>
            </a:r>
            <a:r>
              <a:rPr lang="fa-IR" sz="2000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تنگي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نفس)</a:t>
            </a:r>
            <a:endParaRPr lang="fa-IR" dirty="0">
              <a:solidFill>
                <a:srgbClr val="4E3B30"/>
              </a:solidFill>
              <a:latin typeface="Franklin Gothic Book"/>
              <a:cs typeface="B Nazanin" panose="00000400000000000000" pitchFamily="2" charset="-78"/>
            </a:endParaRPr>
          </a:p>
          <a:p>
            <a:pPr lvl="0" algn="r" rtl="1"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fa-IR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سل غدد </a:t>
            </a:r>
            <a:r>
              <a:rPr lang="fa-IR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لنفاوي</a:t>
            </a:r>
            <a:r>
              <a:rPr lang="fa-IR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(بزرگ شدن غدد و </a:t>
            </a:r>
            <a:r>
              <a:rPr lang="fa-IR" sz="2000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حتي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خروج </a:t>
            </a:r>
            <a:r>
              <a:rPr lang="fa-IR" sz="2000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چرك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)</a:t>
            </a:r>
          </a:p>
          <a:p>
            <a:pPr lvl="0" algn="r" rtl="1"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fa-IR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سل استخوان و مفاصل 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(اختلالات </a:t>
            </a:r>
            <a:r>
              <a:rPr lang="fa-IR" sz="2000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حركتي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و </a:t>
            </a:r>
            <a:r>
              <a:rPr lang="fa-IR" sz="2000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خوردگي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مفاصل)</a:t>
            </a:r>
          </a:p>
          <a:p>
            <a:pPr lvl="0" algn="r" rtl="1"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fa-IR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مننژيت</a:t>
            </a:r>
            <a:r>
              <a:rPr lang="fa-IR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</a:t>
            </a:r>
            <a:r>
              <a:rPr lang="fa-IR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سلي</a:t>
            </a:r>
            <a:r>
              <a:rPr lang="fa-IR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(</a:t>
            </a:r>
            <a:r>
              <a:rPr lang="fa-IR" sz="2000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سردد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، تب و </a:t>
            </a:r>
            <a:r>
              <a:rPr lang="fa-IR" sz="2000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سفتي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گردن)</a:t>
            </a:r>
          </a:p>
          <a:p>
            <a:pPr lvl="0" algn="r" rtl="1"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fa-IR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سل دستگاه </a:t>
            </a:r>
            <a:r>
              <a:rPr lang="fa-IR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ادراري</a:t>
            </a:r>
            <a:r>
              <a:rPr lang="fa-IR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(اختلالات </a:t>
            </a:r>
            <a:r>
              <a:rPr lang="fa-IR" sz="2000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ادراري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و وجود خون در ادرار)</a:t>
            </a:r>
          </a:p>
          <a:p>
            <a:pPr lvl="0" algn="r" rtl="1"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fa-IR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سل </a:t>
            </a:r>
            <a:r>
              <a:rPr lang="fa-IR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سيستم</a:t>
            </a:r>
            <a:r>
              <a:rPr lang="fa-IR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</a:t>
            </a:r>
            <a:r>
              <a:rPr lang="fa-IR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تناسلي</a:t>
            </a:r>
            <a:r>
              <a:rPr lang="fa-IR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 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(</a:t>
            </a:r>
            <a:r>
              <a:rPr lang="fa-IR" sz="2000" dirty="0" err="1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نازايي</a:t>
            </a:r>
            <a:r>
              <a:rPr lang="fa-IR" sz="2000" dirty="0">
                <a:solidFill>
                  <a:srgbClr val="4E3B30"/>
                </a:solidFill>
                <a:latin typeface="Franklin Gothic Book"/>
                <a:cs typeface="B Nazanin" panose="00000400000000000000" pitchFamily="2" charset="-78"/>
              </a:rPr>
              <a:t>)</a:t>
            </a:r>
            <a:endParaRPr lang="en-US" dirty="0">
              <a:solidFill>
                <a:srgbClr val="4E3B30"/>
              </a:solidFill>
              <a:latin typeface="Franklin Gothic Book"/>
              <a:cs typeface="B Nazanin" panose="00000400000000000000" pitchFamily="2" charset="-78"/>
            </a:endParaRPr>
          </a:p>
          <a:p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55" y="1443835"/>
            <a:ext cx="2566638" cy="418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2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a-IR" sz="3200" b="1" cap="all" dirty="0">
                <a:solidFill>
                  <a:srgbClr val="4E3B30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cs typeface="B Mitra" panose="00000400000000000000" pitchFamily="2" charset="-78"/>
              </a:rPr>
              <a:t>روشهای تشخیص سل–پاراکلینیک(ریوی – خارج ریوی)</a:t>
            </a:r>
            <a:endParaRPr lang="en-US" b="1" dirty="0">
              <a:cs typeface="B Mitra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936" y="1810345"/>
            <a:ext cx="2466975" cy="18478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3" y="2152738"/>
            <a:ext cx="1634367" cy="1221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16" y="3777871"/>
            <a:ext cx="2305050" cy="1981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9696" y="2585916"/>
            <a:ext cx="2584928" cy="21825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1" y="3425339"/>
            <a:ext cx="2220029" cy="1511844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>
          <a:xfrm rot="2150499">
            <a:off x="1891057" y="1763560"/>
            <a:ext cx="914400" cy="612648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accent4">
                    <a:lumMod val="75000"/>
                  </a:schemeClr>
                </a:solidFill>
              </a:rPr>
              <a:t>کلید طلایی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09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b="1" dirty="0"/>
              <a:t>معیارهای 5 گانه تشخیص سل در کودکان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2682"/>
            <a:ext cx="8229600" cy="387348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5" descr="TBStory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33" y="1765260"/>
            <a:ext cx="2736850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TBStory-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754" y="3855358"/>
            <a:ext cx="2305050" cy="198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860" y="2252682"/>
            <a:ext cx="2461853" cy="2182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28146" y="4045370"/>
            <a:ext cx="3429534" cy="1979613"/>
            <a:chOff x="2653" y="2886"/>
            <a:chExt cx="2586" cy="1247"/>
          </a:xfrm>
        </p:grpSpPr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78" y="2886"/>
              <a:ext cx="1361" cy="1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A5644E"/>
              </a:outerShdw>
            </a:effectLst>
          </p:spPr>
        </p:pic>
        <p:pic>
          <p:nvPicPr>
            <p:cNvPr id="9" name="Picture 9" descr="24-09_Mtuberculosis_1.jpg                                      000163BEMacintosh HD                   ABA78158:"/>
            <p:cNvPicPr preferRelativeResize="0">
              <a:picLocks noChangeAspect="1" noChangeArrowheads="1"/>
            </p:cNvPicPr>
            <p:nvPr/>
          </p:nvPicPr>
          <p:blipFill>
            <a:blip r:embed="rId6" r:link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3" y="2886"/>
              <a:ext cx="1293" cy="1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4" descr="oip_c4_d0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217" y="2054656"/>
            <a:ext cx="2630343" cy="157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21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5CFD17E-826B-4C2F-BB3E-ECBCB64E254B}"/>
              </a:ext>
            </a:extLst>
          </p:cNvPr>
          <p:cNvSpPr txBox="1">
            <a:spLocks/>
          </p:cNvSpPr>
          <p:nvPr/>
        </p:nvSpPr>
        <p:spPr>
          <a:xfrm>
            <a:off x="251520" y="285728"/>
            <a:ext cx="8352928" cy="177512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fa-IR" sz="3600" dirty="0">
                <a:solidFill>
                  <a:prstClr val="black"/>
                </a:solidFill>
                <a:cs typeface="B Titr" pitchFamily="2" charset="-78"/>
              </a:rPr>
              <a:t>چرا    </a:t>
            </a:r>
            <a:r>
              <a:rPr lang="en-US" sz="3600" dirty="0">
                <a:cs typeface="B Titr" pitchFamily="2" charset="-78"/>
              </a:rPr>
              <a:t>DOTS</a:t>
            </a:r>
            <a:r>
              <a:rPr lang="fa-IR" sz="3600" dirty="0">
                <a:solidFill>
                  <a:prstClr val="black"/>
                </a:solidFill>
                <a:cs typeface="B Titr" pitchFamily="2" charset="-78"/>
              </a:rPr>
              <a:t>   </a:t>
            </a:r>
            <a:r>
              <a:rPr lang="fa-IR" sz="3600" dirty="0">
                <a:cs typeface="B Titr" pitchFamily="2" charset="-78"/>
              </a:rPr>
              <a:t>ضروري است؟</a:t>
            </a:r>
          </a:p>
          <a:p>
            <a:pPr rtl="1"/>
            <a:r>
              <a:rPr lang="en-US" sz="2800" b="1" dirty="0">
                <a:solidFill>
                  <a:srgbClr val="FFC000"/>
                </a:solidFill>
                <a:cs typeface="2  Yagut" pitchFamily="2" charset="-78"/>
              </a:rPr>
              <a:t> </a:t>
            </a:r>
            <a:br>
              <a:rPr lang="fa-IR" sz="2800" b="1" dirty="0">
                <a:solidFill>
                  <a:srgbClr val="FFC000"/>
                </a:solidFill>
                <a:cs typeface="2  Yagut" pitchFamily="2" charset="-78"/>
              </a:rPr>
            </a:br>
            <a:r>
              <a:rPr lang="en-US" sz="2800" b="1" dirty="0">
                <a:solidFill>
                  <a:srgbClr val="C00000"/>
                </a:solidFill>
                <a:cs typeface="2  Yagut" pitchFamily="2" charset="-78"/>
              </a:rPr>
              <a:t>DIRECTLY . OBSERVED .TREATMENT. SHORT  COURSE</a:t>
            </a:r>
            <a:endParaRPr lang="en-US" sz="3600" dirty="0">
              <a:solidFill>
                <a:srgbClr val="C00000"/>
              </a:solidFill>
              <a:cs typeface="B Titr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C28417-21FA-4B2D-A834-0470AA820EC6}"/>
              </a:ext>
            </a:extLst>
          </p:cNvPr>
          <p:cNvSpPr/>
          <p:nvPr/>
        </p:nvSpPr>
        <p:spPr>
          <a:xfrm>
            <a:off x="381000" y="2136339"/>
            <a:ext cx="82234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b="1" dirty="0">
                <a:cs typeface="2  Titr" pitchFamily="2" charset="-78"/>
              </a:rPr>
              <a:t>*</a:t>
            </a:r>
            <a:r>
              <a:rPr lang="fa-IR" dirty="0">
                <a:cs typeface="2  Titr" pitchFamily="2" charset="-78"/>
              </a:rPr>
              <a:t>با اجراي</a:t>
            </a:r>
            <a:r>
              <a:rPr lang="en-US" dirty="0">
                <a:cs typeface="2  Titr" pitchFamily="2" charset="-78"/>
              </a:rPr>
              <a:t> DOTS</a:t>
            </a:r>
            <a:r>
              <a:rPr lang="fa-IR" dirty="0">
                <a:cs typeface="2  Titr" pitchFamily="2" charset="-78"/>
              </a:rPr>
              <a:t> ميزان دستيابي به </a:t>
            </a:r>
            <a:r>
              <a:rPr lang="fa-IR" dirty="0">
                <a:solidFill>
                  <a:srgbClr val="FFC000"/>
                </a:solidFill>
                <a:cs typeface="2  Titr" pitchFamily="2" charset="-78"/>
              </a:rPr>
              <a:t>موفقيت درماني 95-90درصد</a:t>
            </a:r>
            <a:r>
              <a:rPr lang="fa-IR" dirty="0">
                <a:cs typeface="2  Titr" pitchFamily="2" charset="-78"/>
              </a:rPr>
              <a:t> وحتي بيشتر است.</a:t>
            </a: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r>
              <a:rPr lang="fa-IR" dirty="0">
                <a:cs typeface="2  Titr" pitchFamily="2" charset="-78"/>
              </a:rPr>
              <a:t>*حتي در كشور هاي پيشرفته و افراد تحصيلكرده 30درصد به علت احساس بهبودي خود سرانه درمان را قطع مي كنند.</a:t>
            </a: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r>
              <a:rPr lang="fa-IR" dirty="0">
                <a:cs typeface="2  Titr" pitchFamily="2" charset="-78"/>
              </a:rPr>
              <a:t>*اين روش روشي استاندارد جهت درمان و پايش آن ميباشد.</a:t>
            </a:r>
            <a:r>
              <a:rPr lang="en-US" dirty="0">
                <a:cs typeface="2  Titr" pitchFamily="2" charset="-78"/>
              </a:rPr>
              <a:t> </a:t>
            </a:r>
            <a:endParaRPr lang="en-US" b="1" dirty="0">
              <a:cs typeface="2 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387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6657975" cy="1046163"/>
          </a:xfrm>
          <a:prstGeom prst="rect">
            <a:avLst/>
          </a:prstGeom>
          <a:solidFill>
            <a:srgbClr val="9900CC"/>
          </a:solidFill>
          <a:ln w="76200">
            <a:pattFill prst="lgConfetti">
              <a:fgClr>
                <a:srgbClr val="FFFF00"/>
              </a:fgClr>
              <a:bgClr>
                <a:schemeClr val="tx2"/>
              </a:bgClr>
            </a:patt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40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B Titr" pitchFamily="2" charset="-78"/>
              </a:rPr>
              <a:t>نتايج حاصل از بکارگيری   </a:t>
            </a:r>
            <a:r>
              <a:rPr lang="fa-IR" sz="48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B Titr" pitchFamily="2" charset="-78"/>
              </a:rPr>
              <a:t> </a:t>
            </a:r>
            <a:r>
              <a:rPr lang="en-US" sz="4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B Titr" pitchFamily="2" charset="-78"/>
              </a:rPr>
              <a:t>DOTS</a:t>
            </a:r>
            <a:r>
              <a:rPr lang="fa-IR" sz="400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B Titr" pitchFamily="2" charset="-78"/>
              </a:rPr>
              <a:t> : </a:t>
            </a:r>
            <a:endParaRPr lang="en-US" sz="4000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B Titr" pitchFamily="2" charset="-78"/>
            </a:endParaRPr>
          </a:p>
        </p:txBody>
      </p:sp>
      <p:sp>
        <p:nvSpPr>
          <p:cNvPr id="38915" name="Oval 3"/>
          <p:cNvSpPr>
            <a:spLocks noChangeArrowheads="1"/>
          </p:cNvSpPr>
          <p:nvPr/>
        </p:nvSpPr>
        <p:spPr bwMode="auto">
          <a:xfrm>
            <a:off x="457200" y="2286000"/>
            <a:ext cx="7391400" cy="4343400"/>
          </a:xfrm>
          <a:prstGeom prst="ellipse">
            <a:avLst/>
          </a:prstGeom>
          <a:solidFill>
            <a:srgbClr val="9900CC"/>
          </a:solidFill>
          <a:ln w="9525">
            <a:round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900CC"/>
            </a:extrusionClr>
          </a:sp3d>
        </p:spPr>
        <p:txBody>
          <a:bodyPr wrap="none" anchor="ctr">
            <a:flatTx/>
          </a:bodyPr>
          <a:lstStyle/>
          <a:p>
            <a:pPr algn="ctr" rtl="1">
              <a:lnSpc>
                <a:spcPct val="190000"/>
              </a:lnSpc>
            </a:pPr>
            <a:r>
              <a:rPr lang="fa-IR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1- ميزان بهبودی تا 95% وبالاتر افزايش می يابد . </a:t>
            </a:r>
          </a:p>
          <a:p>
            <a:pPr algn="ctr" rtl="1">
              <a:lnSpc>
                <a:spcPct val="190000"/>
              </a:lnSpc>
            </a:pPr>
            <a:r>
              <a:rPr lang="fa-IR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2- منابع انتشار باسيل در جامعه حذف شده وبه قطع زنجيره </a:t>
            </a:r>
          </a:p>
          <a:p>
            <a:pPr algn="ctr" rtl="1">
              <a:lnSpc>
                <a:spcPct val="190000"/>
              </a:lnSpc>
            </a:pPr>
            <a:r>
              <a:rPr lang="fa-IR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انتقال بيماری می انجامد .</a:t>
            </a:r>
          </a:p>
          <a:p>
            <a:pPr algn="ctr" rtl="1">
              <a:lnSpc>
                <a:spcPct val="190000"/>
              </a:lnSpc>
            </a:pPr>
            <a:r>
              <a:rPr lang="fa-IR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3- از بروز موارد مقاوم به دارو پيشگيری می شود . </a:t>
            </a:r>
            <a:endParaRPr lang="en-US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795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nimBg="1" autoUpdateAnimBg="0"/>
      <p:bldP spid="38915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>
                <a:cs typeface="B Titr" pitchFamily="2" charset="-78"/>
              </a:rPr>
              <a:t>مركز بهداشت شهيد بلنديان شهرستان قزوين</a:t>
            </a:r>
            <a:br>
              <a:rPr lang="en-US" dirty="0">
                <a:cs typeface="B Titr" pitchFamily="2" charset="-78"/>
              </a:rPr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fa-IR" sz="8000" dirty="0">
                <a:latin typeface="Arial" pitchFamily="34" charset="0"/>
                <a:cs typeface="B Titr" pitchFamily="2" charset="-78"/>
              </a:rPr>
              <a:t>درمان یک بیمار سلی مساوی است با </a:t>
            </a:r>
            <a:r>
              <a:rPr lang="fa-IR" sz="8000" b="1" dirty="0">
                <a:solidFill>
                  <a:srgbClr val="00B050"/>
                </a:solidFill>
                <a:latin typeface="Arial" pitchFamily="34" charset="0"/>
                <a:cs typeface="B Titr" pitchFamily="2" charset="-78"/>
              </a:rPr>
              <a:t>پیشگیری</a:t>
            </a:r>
            <a:r>
              <a:rPr lang="fa-IR" sz="8000" dirty="0">
                <a:latin typeface="Arial" pitchFamily="34" charset="0"/>
                <a:cs typeface="B Titr" pitchFamily="2" charset="-78"/>
              </a:rPr>
              <a:t> برای همه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1D4F9B-0C7F-475C-8ADF-0F12B60BBD5A}"/>
              </a:ext>
            </a:extLst>
          </p:cNvPr>
          <p:cNvSpPr/>
          <p:nvPr/>
        </p:nvSpPr>
        <p:spPr>
          <a:xfrm>
            <a:off x="1219200" y="457200"/>
            <a:ext cx="6857999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00" dirty="0">
                <a:solidFill>
                  <a:srgbClr val="C00000"/>
                </a:solidFill>
                <a:cs typeface="2  Titr" pitchFamily="2" charset="-78"/>
              </a:rPr>
              <a:t> رژیم درمانی ضد سل</a:t>
            </a:r>
          </a:p>
          <a:p>
            <a:pPr algn="r" rtl="1"/>
            <a:endParaRPr lang="fa-IR" dirty="0">
              <a:cs typeface="2  Titr" pitchFamily="2" charset="-78"/>
            </a:endParaRPr>
          </a:p>
          <a:p>
            <a:pPr algn="r" rtl="1"/>
            <a:endParaRPr lang="en-US" dirty="0">
              <a:cs typeface="2  Titr" pitchFamily="2" charset="-78"/>
            </a:endParaRPr>
          </a:p>
          <a:p>
            <a:pPr algn="r" rtl="1"/>
            <a:endParaRPr lang="en-US" dirty="0">
              <a:cs typeface="2  Titr" pitchFamily="2" charset="-78"/>
            </a:endParaRPr>
          </a:p>
          <a:p>
            <a:pPr algn="r" rtl="1"/>
            <a:endParaRPr lang="en-US" dirty="0">
              <a:cs typeface="2  Titr" pitchFamily="2" charset="-78"/>
            </a:endParaRPr>
          </a:p>
          <a:p>
            <a:pPr algn="r" rt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B7C17A-D173-4A91-B87F-66ECEE0F1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67" y="2020907"/>
            <a:ext cx="7507263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34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D8E40D-C5C9-4A82-A39F-23CCA97ED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1143000"/>
            <a:ext cx="80391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958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E73C39-960D-460B-A49C-14204CCE5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61937"/>
            <a:ext cx="851535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75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43E599-58CA-4218-A0EA-1A92F3501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14300"/>
            <a:ext cx="4572001" cy="6667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EE5F74-E6A4-4160-A571-DCBDD73FB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14300"/>
            <a:ext cx="4191001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687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9C3779-E392-4F7C-8D9A-598DB06A4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4419600" cy="6400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6AA6F7-38FA-4BBF-9809-3F6E62EF6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28600"/>
            <a:ext cx="4114800" cy="644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281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CCDB5B-5474-4B0F-84A7-9AF6881C7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400"/>
            <a:ext cx="41148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C04F67-C932-4681-BE10-6204BC215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2400"/>
            <a:ext cx="4343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250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5304AF-3216-43F4-BAB3-A3EEBB66C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21" y="0"/>
            <a:ext cx="474212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F8D578-D992-4CD1-87CF-D76EC5DE1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76200"/>
            <a:ext cx="44196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6768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2800" dirty="0">
                <a:cs typeface="B Titr" pitchFamily="2" charset="-78"/>
              </a:rPr>
              <a:t>مركز بهداشت شهيد بلنديان شهرستان قزوين</a:t>
            </a:r>
            <a:br>
              <a:rPr lang="en-US" sz="2800" dirty="0">
                <a:cs typeface="B Titr" pitchFamily="2" charset="-78"/>
              </a:rPr>
            </a:br>
            <a:endParaRPr lang="fa-I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fa-IR" sz="7500" dirty="0">
                <a:latin typeface="Arial" pitchFamily="34" charset="0"/>
                <a:cs typeface="B Titr" pitchFamily="2" charset="-78"/>
              </a:rPr>
              <a:t>درمان سل بصورت </a:t>
            </a:r>
            <a:r>
              <a:rPr lang="fa-IR" sz="7500" u="sng" dirty="0">
                <a:solidFill>
                  <a:srgbClr val="00B050"/>
                </a:solidFill>
                <a:latin typeface="Arial" pitchFamily="34" charset="0"/>
                <a:cs typeface="B Titr" pitchFamily="2" charset="-78"/>
              </a:rPr>
              <a:t>رایگان</a:t>
            </a:r>
            <a:r>
              <a:rPr lang="fa-IR" sz="7500" dirty="0">
                <a:latin typeface="Arial" pitchFamily="34" charset="0"/>
                <a:cs typeface="B Titr" pitchFamily="2" charset="-78"/>
              </a:rPr>
              <a:t> در مراکز بهداشتی درمانی صورت می گیرد.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DAC1ED-00FE-4A76-B704-86312E15F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007"/>
            <a:ext cx="9144000" cy="550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239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5CEABA-777E-49DC-ABF8-B153388DE3DE}"/>
              </a:ext>
            </a:extLst>
          </p:cNvPr>
          <p:cNvSpPr/>
          <p:nvPr/>
        </p:nvSpPr>
        <p:spPr>
          <a:xfrm>
            <a:off x="533400" y="685800"/>
            <a:ext cx="8000999" cy="10772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b="1" dirty="0">
                <a:solidFill>
                  <a:srgbClr val="7030A0"/>
                </a:solidFill>
                <a:cs typeface="2  Mitra" panose="00000400000000000000" pitchFamily="2" charset="-78"/>
              </a:rPr>
              <a:t>نحوه برخورد با عوارض داروهای ضد سل</a:t>
            </a: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r>
              <a:rPr lang="fa-IR" b="1" dirty="0">
                <a:solidFill>
                  <a:srgbClr val="FF0000"/>
                </a:solidFill>
                <a:cs typeface="2  Mitra" panose="00000400000000000000" pitchFamily="2" charset="-78"/>
              </a:rPr>
              <a:t>عوارض خفیف:</a:t>
            </a: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r>
              <a:rPr lang="fa-IR" b="1" dirty="0">
                <a:solidFill>
                  <a:schemeClr val="accent3">
                    <a:lumMod val="75000"/>
                  </a:schemeClr>
                </a:solidFill>
                <a:cs typeface="2  Mitra" panose="00000400000000000000" pitchFamily="2" charset="-78"/>
              </a:rPr>
              <a:t>معمولا خود به خود بهبود می یابند، لذا بهتر است درمان ضد سل را با همان دوز اولیه ادامه داد.</a:t>
            </a: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r>
              <a:rPr lang="fa-IR" b="1" dirty="0">
                <a:solidFill>
                  <a:srgbClr val="FF0000"/>
                </a:solidFill>
                <a:cs typeface="2  Mitra" panose="00000400000000000000" pitchFamily="2" charset="-78"/>
              </a:rPr>
              <a:t>ریفامپین</a:t>
            </a:r>
            <a:r>
              <a:rPr lang="fa-IR" b="1" dirty="0">
                <a:solidFill>
                  <a:schemeClr val="accent3">
                    <a:lumMod val="75000"/>
                  </a:schemeClr>
                </a:solidFill>
                <a:cs typeface="2  Mitra" panose="00000400000000000000" pitchFamily="2" charset="-78"/>
              </a:rPr>
              <a:t>      تغییر رنگ ادرار و سایر ترشحات بدن به رنگ نارنجی مایل به قرمز </a:t>
            </a: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r>
              <a:rPr lang="fa-IR" b="1" dirty="0">
                <a:solidFill>
                  <a:srgbClr val="FFC000"/>
                </a:solidFill>
                <a:cs typeface="2  Mitra" panose="00000400000000000000" pitchFamily="2" charset="-78"/>
              </a:rPr>
              <a:t>ریفامپین</a:t>
            </a:r>
            <a:r>
              <a:rPr lang="fa-IR" b="1" dirty="0">
                <a:solidFill>
                  <a:schemeClr val="accent3">
                    <a:lumMod val="75000"/>
                  </a:schemeClr>
                </a:solidFill>
                <a:cs typeface="2  Mitra" panose="00000400000000000000" pitchFamily="2" charset="-78"/>
              </a:rPr>
              <a:t>       کاهش اثرات داروهای ضد بارداری</a:t>
            </a: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r>
              <a:rPr lang="fa-IR" b="1" dirty="0">
                <a:solidFill>
                  <a:srgbClr val="0070C0"/>
                </a:solidFill>
                <a:cs typeface="2  Mitra" panose="00000400000000000000" pitchFamily="2" charset="-78"/>
              </a:rPr>
              <a:t>ایزونیازید</a:t>
            </a:r>
            <a:r>
              <a:rPr lang="fa-IR" b="1" dirty="0">
                <a:solidFill>
                  <a:schemeClr val="accent3">
                    <a:lumMod val="75000"/>
                  </a:schemeClr>
                </a:solidFill>
                <a:cs typeface="2  Mitra" panose="00000400000000000000" pitchFamily="2" charset="-78"/>
              </a:rPr>
              <a:t>    بی حسی ، احساس گزگز یا سوزش پا   پیشگیری تجویز ویتامین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cs typeface="2  Mitra" panose="00000400000000000000" pitchFamily="2" charset="-78"/>
              </a:rPr>
              <a:t>B6</a:t>
            </a:r>
          </a:p>
          <a:p>
            <a:pPr algn="r" rtl="1"/>
            <a:endParaRPr lang="en-US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en-US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fa-IR" b="1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7131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74281C-7FB2-42BB-B091-ACC345D53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80772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1921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213672-234B-483D-9EB5-5A9DD6D47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09600"/>
            <a:ext cx="8382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3370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7AC445-2152-436B-A273-0555675D1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1"/>
            <a:ext cx="8153400" cy="520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361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368F06-6BF3-4281-A2CA-90474EB54ADD}"/>
              </a:ext>
            </a:extLst>
          </p:cNvPr>
          <p:cNvSpPr/>
          <p:nvPr/>
        </p:nvSpPr>
        <p:spPr>
          <a:xfrm>
            <a:off x="1066800" y="1219200"/>
            <a:ext cx="7315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200" b="1" dirty="0">
                <a:solidFill>
                  <a:srgbClr val="7030A0"/>
                </a:solidFill>
              </a:rPr>
              <a:t>نکته:</a:t>
            </a:r>
          </a:p>
          <a:p>
            <a:pPr algn="r" rtl="1"/>
            <a:endParaRPr lang="fa-IR" sz="3200" b="1" dirty="0">
              <a:solidFill>
                <a:srgbClr val="7030A0"/>
              </a:solidFill>
            </a:endParaRPr>
          </a:p>
          <a:p>
            <a:pPr algn="r" rtl="1"/>
            <a:endParaRPr lang="fa-IR" sz="3200" b="1" dirty="0">
              <a:solidFill>
                <a:srgbClr val="7030A0"/>
              </a:solidFill>
            </a:endParaRPr>
          </a:p>
          <a:p>
            <a:pPr algn="r" rtl="1"/>
            <a:r>
              <a:rPr lang="fa-IR" sz="3200" b="1" dirty="0">
                <a:solidFill>
                  <a:srgbClr val="7030A0"/>
                </a:solidFill>
              </a:rPr>
              <a:t>به عنوان یک اصل باید تاکید که:</a:t>
            </a:r>
          </a:p>
          <a:p>
            <a:pPr algn="r" rtl="1"/>
            <a:endParaRPr lang="fa-IR" sz="3200" b="1" dirty="0">
              <a:solidFill>
                <a:srgbClr val="7030A0"/>
              </a:solidFill>
            </a:endParaRPr>
          </a:p>
          <a:p>
            <a:pPr algn="r" rtl="1"/>
            <a:endParaRPr lang="fa-IR" sz="3200" b="1" dirty="0">
              <a:solidFill>
                <a:srgbClr val="7030A0"/>
              </a:solidFill>
            </a:endParaRPr>
          </a:p>
          <a:p>
            <a:pPr algn="r" rtl="1"/>
            <a:r>
              <a:rPr lang="fa-IR" sz="3600" b="1" dirty="0">
                <a:solidFill>
                  <a:schemeClr val="accent3">
                    <a:lumMod val="75000"/>
                  </a:schemeClr>
                </a:solidFill>
                <a:cs typeface="2  Mitra" panose="00000400000000000000" pitchFamily="2" charset="-78"/>
              </a:rPr>
              <a:t>به هیچ وجه نباید از درمان تجربی ضد سل به عنوان یک مانور تشخیصی استفاده کرد.</a:t>
            </a:r>
            <a:endParaRPr lang="en-US" sz="3600" dirty="0">
              <a:solidFill>
                <a:schemeClr val="accent3">
                  <a:lumMod val="75000"/>
                </a:schemeClr>
              </a:solidFill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255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6DE594-1C27-44B2-9DBC-54EF681A1636}"/>
              </a:ext>
            </a:extLst>
          </p:cNvPr>
          <p:cNvSpPr/>
          <p:nvPr/>
        </p:nvSpPr>
        <p:spPr>
          <a:xfrm>
            <a:off x="990600" y="1371600"/>
            <a:ext cx="70103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4800" b="1" dirty="0">
                <a:solidFill>
                  <a:schemeClr val="accent6"/>
                </a:solidFill>
                <a:cs typeface="2  Titr" panose="00000700000000000000" pitchFamily="2" charset="-78"/>
              </a:rPr>
              <a:t>نکته مهم:</a:t>
            </a:r>
          </a:p>
          <a:p>
            <a:pPr algn="r" rtl="1"/>
            <a:endParaRPr lang="fa-IR" sz="4800" b="1" dirty="0">
              <a:solidFill>
                <a:schemeClr val="accent3">
                  <a:lumMod val="75000"/>
                </a:schemeClr>
              </a:solidFill>
              <a:cs typeface="2  Titr" panose="00000700000000000000" pitchFamily="2" charset="-78"/>
            </a:endParaRPr>
          </a:p>
          <a:p>
            <a:pPr algn="r" rtl="1"/>
            <a:r>
              <a:rPr lang="fa-IR" sz="4800" b="1" dirty="0">
                <a:solidFill>
                  <a:schemeClr val="accent1"/>
                </a:solidFill>
                <a:cs typeface="2  Titr" panose="00000700000000000000" pitchFamily="2" charset="-78"/>
              </a:rPr>
              <a:t>درمان ناکامل و ناقص بیماری سل به مراتب بدتر از درمان نکردن بیماران می باشد. </a:t>
            </a:r>
            <a:endParaRPr lang="en-US" sz="4800" dirty="0">
              <a:solidFill>
                <a:schemeClr val="accent1"/>
              </a:solidFill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546620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0DF6E1-2C7E-43BE-B309-77474AD61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MDR-TB &amp; XDR-TB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C3B44-4863-4656-AABA-7CFF6E1ED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"/>
              <a:defRPr/>
            </a:pPr>
            <a:r>
              <a:rPr lang="en-US" sz="2200" dirty="0">
                <a:latin typeface="Times New Roman" pitchFamily="18" charset="0"/>
                <a:ea typeface="+mj-ea"/>
                <a:cs typeface="Times New Roman" pitchFamily="18" charset="0"/>
              </a:rPr>
              <a:t>(Multi Drug Resistant- TB) MDR-TB</a:t>
            </a:r>
            <a:r>
              <a:rPr lang="fa-IR" sz="2200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fa-IR" sz="2000" dirty="0">
                <a:cs typeface="B Nazanin" pitchFamily="2" charset="-78"/>
              </a:rPr>
              <a:t>سويه هايي از مايكوباكتريوم توبركلوزيس را توصيف ميكند كه به خط اصلي درمان </a:t>
            </a:r>
            <a:r>
              <a:rPr lang="en-US" sz="2200" dirty="0">
                <a:latin typeface="Times New Roman" pitchFamily="18" charset="0"/>
                <a:ea typeface="+mj-ea"/>
                <a:cs typeface="Times New Roman" pitchFamily="18" charset="0"/>
              </a:rPr>
              <a:t>First-Line)</a:t>
            </a:r>
            <a:r>
              <a:rPr lang="fa-IR" sz="2200" dirty="0">
                <a:latin typeface="Times New Roman" pitchFamily="18" charset="0"/>
                <a:ea typeface="+mj-ea"/>
                <a:cs typeface="Times New Roman" pitchFamily="18" charset="0"/>
              </a:rPr>
              <a:t>) </a:t>
            </a:r>
            <a:r>
              <a:rPr lang="fa-IR" sz="2000" dirty="0">
                <a:cs typeface="B Nazanin" pitchFamily="2" charset="-78"/>
              </a:rPr>
              <a:t>يعني ايزونيازيد و ريفامپين مقاوم هستند.</a:t>
            </a:r>
          </a:p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endParaRPr lang="fa-IR" sz="2000" dirty="0">
              <a:cs typeface="B Nazanin" pitchFamily="2" charset="-78"/>
            </a:endParaRPr>
          </a:p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"/>
              <a:defRPr/>
            </a:pPr>
            <a:r>
              <a:rPr lang="en-US" sz="2200" dirty="0">
                <a:latin typeface="Times New Roman" pitchFamily="18" charset="0"/>
                <a:ea typeface="+mj-ea"/>
                <a:cs typeface="Times New Roman" pitchFamily="18" charset="0"/>
              </a:rPr>
              <a:t>XDR-TB</a:t>
            </a:r>
            <a:r>
              <a:rPr lang="fa-IR" sz="2000" dirty="0">
                <a:cs typeface="B Nazanin" pitchFamily="2" charset="-78"/>
              </a:rPr>
              <a:t>  </a:t>
            </a:r>
            <a:r>
              <a:rPr lang="en-US" sz="2200" dirty="0">
                <a:latin typeface="Times New Roman" pitchFamily="18" charset="0"/>
                <a:ea typeface="+mj-ea"/>
                <a:cs typeface="Times New Roman" pitchFamily="18" charset="0"/>
              </a:rPr>
              <a:t>extensively Drug Resistant)</a:t>
            </a:r>
            <a:r>
              <a:rPr lang="fa-IR" sz="2200" dirty="0">
                <a:latin typeface="Times New Roman" pitchFamily="18" charset="0"/>
                <a:ea typeface="+mj-ea"/>
                <a:cs typeface="Times New Roman" pitchFamily="18" charset="0"/>
              </a:rPr>
              <a:t>) </a:t>
            </a:r>
            <a:r>
              <a:rPr lang="fa-IR" sz="2000" dirty="0">
                <a:cs typeface="B Nazanin" pitchFamily="2" charset="-78"/>
              </a:rPr>
              <a:t>به مقاومت دارويي شديد يا به گروههايي از </a:t>
            </a:r>
            <a:r>
              <a:rPr lang="en-US" sz="2200" dirty="0">
                <a:latin typeface="Times New Roman" pitchFamily="18" charset="0"/>
                <a:ea typeface="+mj-ea"/>
                <a:cs typeface="Times New Roman" pitchFamily="18" charset="0"/>
              </a:rPr>
              <a:t>MDR-TB</a:t>
            </a:r>
            <a:r>
              <a:rPr lang="en-US" sz="2000" dirty="0">
                <a:cs typeface="B Nazanin" pitchFamily="2" charset="-78"/>
              </a:rPr>
              <a:t> </a:t>
            </a:r>
            <a:r>
              <a:rPr lang="fa-IR" sz="2000" dirty="0">
                <a:cs typeface="B Nazanin" pitchFamily="2" charset="-78"/>
              </a:rPr>
              <a:t> كه به سه يا بيشتر از سه دارو در خط دوم درمان که شامل </a:t>
            </a:r>
            <a:r>
              <a:rPr lang="en-US" sz="2200" dirty="0">
                <a:latin typeface="Times New Roman" pitchFamily="18" charset="0"/>
                <a:ea typeface="+mj-ea"/>
                <a:cs typeface="Times New Roman" pitchFamily="18" charset="0"/>
              </a:rPr>
              <a:t>Amikacin</a:t>
            </a:r>
            <a:r>
              <a:rPr lang="fa-IR" sz="2200" dirty="0">
                <a:latin typeface="Times New Roman" pitchFamily="18" charset="0"/>
                <a:ea typeface="+mj-ea"/>
                <a:cs typeface="Times New Roman" pitchFamily="18" charset="0"/>
              </a:rPr>
              <a:t>، </a:t>
            </a:r>
            <a:r>
              <a:rPr lang="en-US" sz="2200" dirty="0">
                <a:latin typeface="Times New Roman" pitchFamily="18" charset="0"/>
                <a:ea typeface="+mj-ea"/>
                <a:cs typeface="Times New Roman" pitchFamily="18" charset="0"/>
              </a:rPr>
              <a:t>Capreomycin</a:t>
            </a:r>
            <a:r>
              <a:rPr lang="fa-IR" sz="2200" dirty="0">
                <a:latin typeface="Times New Roman" pitchFamily="18" charset="0"/>
                <a:ea typeface="+mj-ea"/>
                <a:cs typeface="Times New Roman" pitchFamily="18" charset="0"/>
              </a:rPr>
              <a:t>، </a:t>
            </a:r>
            <a:r>
              <a:rPr lang="en-US" sz="2200" dirty="0">
                <a:latin typeface="Times New Roman" pitchFamily="18" charset="0"/>
                <a:ea typeface="+mj-ea"/>
                <a:cs typeface="Times New Roman" pitchFamily="18" charset="0"/>
              </a:rPr>
              <a:t>Ofluxacin</a:t>
            </a:r>
            <a:r>
              <a:rPr lang="fa-IR" sz="2200" dirty="0">
                <a:latin typeface="Times New Roman" pitchFamily="18" charset="0"/>
                <a:ea typeface="+mj-ea"/>
                <a:cs typeface="Times New Roman" pitchFamily="18" charset="0"/>
              </a:rPr>
              <a:t>، </a:t>
            </a:r>
            <a:r>
              <a:rPr lang="en-US" sz="2200" dirty="0">
                <a:latin typeface="Times New Roman" pitchFamily="18" charset="0"/>
                <a:ea typeface="+mj-ea"/>
                <a:cs typeface="Times New Roman" pitchFamily="18" charset="0"/>
              </a:rPr>
              <a:t>Ethionamide</a:t>
            </a:r>
            <a:r>
              <a:rPr lang="fa-IR" sz="2200" dirty="0">
                <a:latin typeface="Times New Roman" pitchFamily="18" charset="0"/>
                <a:ea typeface="+mj-ea"/>
                <a:cs typeface="Times New Roman" pitchFamily="18" charset="0"/>
              </a:rPr>
              <a:t>، </a:t>
            </a:r>
            <a:r>
              <a:rPr lang="en-US" sz="2200" dirty="0">
                <a:latin typeface="Times New Roman" pitchFamily="18" charset="0"/>
                <a:ea typeface="+mj-ea"/>
                <a:cs typeface="Times New Roman" pitchFamily="18" charset="0"/>
              </a:rPr>
              <a:t>Cycloserine</a:t>
            </a:r>
            <a:r>
              <a:rPr lang="fa-IR" sz="2200" dirty="0">
                <a:latin typeface="Times New Roman" pitchFamily="18" charset="0"/>
                <a:ea typeface="+mj-ea"/>
                <a:cs typeface="Times New Roman" pitchFamily="18" charset="0"/>
              </a:rPr>
              <a:t> و </a:t>
            </a:r>
            <a:r>
              <a:rPr lang="en-US" sz="2200" dirty="0">
                <a:latin typeface="Times New Roman" pitchFamily="18" charset="0"/>
                <a:ea typeface="+mj-ea"/>
                <a:cs typeface="Times New Roman" pitchFamily="18" charset="0"/>
              </a:rPr>
              <a:t>PAS</a:t>
            </a:r>
            <a:r>
              <a:rPr lang="fa-IR" sz="2200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fa-IR" sz="2200" dirty="0">
                <a:latin typeface="Times New Roman" pitchFamily="18" charset="0"/>
                <a:ea typeface="+mj-ea"/>
                <a:cs typeface="B Nazanin" pitchFamily="2" charset="-78"/>
              </a:rPr>
              <a:t>نيز مقاوم گشته</a:t>
            </a:r>
            <a:r>
              <a:rPr lang="fa-IR" sz="2000" dirty="0">
                <a:cs typeface="B Nazanin" pitchFamily="2" charset="-78"/>
              </a:rPr>
              <a:t> اند ، اشاره ميكند.  </a:t>
            </a:r>
          </a:p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"/>
              <a:defRPr/>
            </a:pPr>
            <a:endParaRPr lang="fa-IR" sz="2000" dirty="0">
              <a:cs typeface="B Nazanin" pitchFamily="2" charset="-78"/>
            </a:endParaRPr>
          </a:p>
          <a:p>
            <a:pPr marL="365760" indent="-256032" algn="just" rtl="1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"/>
              <a:defRPr/>
            </a:pPr>
            <a:endParaRPr lang="en-US" sz="2000" dirty="0">
              <a:cs typeface="B Nazanin" pitchFamily="2" charset="-78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60DD80-27C0-42F3-8ED9-E182ABB576F6}"/>
              </a:ext>
            </a:extLst>
          </p:cNvPr>
          <p:cNvSpPr/>
          <p:nvPr/>
        </p:nvSpPr>
        <p:spPr>
          <a:xfrm>
            <a:off x="228600" y="76201"/>
            <a:ext cx="815340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b="1" dirty="0">
                <a:cs typeface="2  Titr" panose="00000700000000000000" pitchFamily="2" charset="-78"/>
              </a:rPr>
              <a:t>         گروه های در معرض خطر بالای ابتلا به سل</a:t>
            </a:r>
          </a:p>
          <a:p>
            <a:pPr algn="r" rtl="1"/>
            <a:br>
              <a:rPr lang="fa-IR" sz="2400" dirty="0">
                <a:solidFill>
                  <a:srgbClr val="00B050"/>
                </a:solidFill>
                <a:cs typeface="2  Badr" pitchFamily="2" charset="-78"/>
              </a:rPr>
            </a:br>
            <a:r>
              <a:rPr lang="fa-IR" sz="2400" b="1" dirty="0">
                <a:solidFill>
                  <a:srgbClr val="7030A0"/>
                </a:solidFill>
              </a:rPr>
              <a:t>*افراد در تماس نزدیک و مستمر با بیمار مبتلا به سل ریوی خلط مثبت</a:t>
            </a:r>
          </a:p>
          <a:p>
            <a:pPr algn="r" rtl="1"/>
            <a:r>
              <a:rPr lang="fa-IR" sz="2400" b="1" u="sng" dirty="0">
                <a:solidFill>
                  <a:srgbClr val="7030A0"/>
                </a:solidFill>
              </a:rPr>
              <a:t>( کودکان)</a:t>
            </a:r>
          </a:p>
          <a:p>
            <a:pPr algn="r" rtl="1"/>
            <a:endParaRPr lang="fa-IR" sz="2400" b="1" u="sng" dirty="0">
              <a:solidFill>
                <a:srgbClr val="00B050"/>
              </a:solidFill>
            </a:endParaRPr>
          </a:p>
          <a:p>
            <a:pPr algn="r" rtl="1"/>
            <a:br>
              <a:rPr lang="fa-IR" sz="2400" b="1" dirty="0">
                <a:solidFill>
                  <a:srgbClr val="00B050"/>
                </a:solidFill>
              </a:rPr>
            </a:br>
            <a:r>
              <a:rPr lang="fa-IR" sz="2400" b="1" dirty="0">
                <a:solidFill>
                  <a:srgbClr val="00B050"/>
                </a:solidFill>
              </a:rPr>
              <a:t>*-افراد دچار سوء تغذیه</a:t>
            </a:r>
          </a:p>
          <a:p>
            <a:pPr algn="r" rtl="1"/>
            <a:endParaRPr lang="fa-IR" sz="2400" b="1" dirty="0">
              <a:solidFill>
                <a:srgbClr val="00B050"/>
              </a:solidFill>
            </a:endParaRPr>
          </a:p>
          <a:p>
            <a:pPr algn="r" rtl="1"/>
            <a:endParaRPr lang="fa-IR" sz="2400" b="1" dirty="0">
              <a:solidFill>
                <a:srgbClr val="00B050"/>
              </a:solidFill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7030A0"/>
                </a:solidFill>
              </a:rPr>
              <a:t>افراد مبتلا به </a:t>
            </a:r>
            <a:r>
              <a:rPr lang="en-US" sz="2400" b="1" dirty="0">
                <a:solidFill>
                  <a:srgbClr val="7030A0"/>
                </a:solidFill>
              </a:rPr>
              <a:t>HIV</a:t>
            </a:r>
            <a:endParaRPr lang="fa-IR" sz="2400" b="1" dirty="0">
              <a:solidFill>
                <a:srgbClr val="7030A0"/>
              </a:solidFill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fa-IR" sz="2400" b="1" dirty="0">
              <a:solidFill>
                <a:srgbClr val="00B050"/>
              </a:solidFill>
            </a:endParaRPr>
          </a:p>
          <a:p>
            <a:pPr algn="r" rtl="1"/>
            <a:br>
              <a:rPr lang="fa-IR" sz="2400" b="1" dirty="0">
                <a:solidFill>
                  <a:srgbClr val="00B050"/>
                </a:solidFill>
              </a:rPr>
            </a:br>
            <a:r>
              <a:rPr lang="fa-IR" sz="2400" b="1" dirty="0">
                <a:solidFill>
                  <a:srgbClr val="00B050"/>
                </a:solidFill>
              </a:rPr>
              <a:t>*افراد مبتلا به اعتیاد و افراد بی خانمان </a:t>
            </a:r>
          </a:p>
          <a:p>
            <a:pPr algn="r" rtl="1"/>
            <a:endParaRPr lang="fa-IR" sz="2400" b="1" dirty="0">
              <a:solidFill>
                <a:srgbClr val="00B050"/>
              </a:solidFill>
            </a:endParaRPr>
          </a:p>
          <a:p>
            <a:pPr algn="r" rtl="1"/>
            <a:br>
              <a:rPr lang="fa-IR" sz="2400" b="1" dirty="0">
                <a:solidFill>
                  <a:srgbClr val="7030A0"/>
                </a:solidFill>
              </a:rPr>
            </a:br>
            <a:r>
              <a:rPr lang="fa-IR" sz="2400" b="1" dirty="0">
                <a:solidFill>
                  <a:srgbClr val="7030A0"/>
                </a:solidFill>
              </a:rPr>
              <a:t>*افراد مبتلا به دیابت کنترل نشده</a:t>
            </a:r>
          </a:p>
          <a:p>
            <a:pPr algn="r" rtl="1"/>
            <a:br>
              <a:rPr lang="fa-IR" b="1" dirty="0">
                <a:solidFill>
                  <a:srgbClr val="C00000"/>
                </a:solidFill>
              </a:rPr>
            </a:br>
            <a:br>
              <a:rPr lang="fa-IR" dirty="0">
                <a:solidFill>
                  <a:srgbClr val="C00000"/>
                </a:solidFill>
                <a:cs typeface="2  Badr" pitchFamily="2" charset="-78"/>
              </a:rPr>
            </a:br>
            <a:br>
              <a:rPr lang="fa-IR" dirty="0">
                <a:cs typeface="2  Badr" pitchFamily="2" charset="-78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0838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58FE85-DD44-46B5-B7B7-E0ED889E7EC9}"/>
              </a:ext>
            </a:extLst>
          </p:cNvPr>
          <p:cNvSpPr/>
          <p:nvPr/>
        </p:nvSpPr>
        <p:spPr>
          <a:xfrm>
            <a:off x="152400" y="609600"/>
            <a:ext cx="8610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b="1" dirty="0">
                <a:solidFill>
                  <a:srgbClr val="00B050"/>
                </a:solidFill>
              </a:rPr>
              <a:t>*افرادی که تحت درمان طولانی با ضعف کننده سیستم ایمنی (کورتون ، شیمی درمانی ، دارو های ضد رد پیوند ) قرار می گیرند.</a:t>
            </a:r>
          </a:p>
          <a:p>
            <a:pPr algn="r" rtl="1"/>
            <a:endParaRPr lang="fa-IR" sz="2400" b="1" dirty="0">
              <a:solidFill>
                <a:srgbClr val="00B050"/>
              </a:solidFill>
            </a:endParaRPr>
          </a:p>
          <a:p>
            <a:pPr algn="r" rtl="1"/>
            <a:r>
              <a:rPr lang="fa-IR" sz="2400" b="1" dirty="0">
                <a:solidFill>
                  <a:srgbClr val="7030A0"/>
                </a:solidFill>
              </a:rPr>
              <a:t>افرادی که درمراکز خاص و تجمعی  نگه داری می شوند .( زندان ،آسایشگاه معلولین ،سالمندان</a:t>
            </a:r>
          </a:p>
          <a:p>
            <a:pPr algn="r" rtl="1"/>
            <a:endParaRPr lang="fa-IR" sz="2400" b="1" dirty="0">
              <a:solidFill>
                <a:srgbClr val="00B050"/>
              </a:solidFill>
            </a:endParaRPr>
          </a:p>
          <a:p>
            <a:pPr algn="r" rtl="1"/>
            <a:r>
              <a:rPr lang="fa-IR" sz="2400" b="1" dirty="0">
                <a:solidFill>
                  <a:srgbClr val="C00000"/>
                </a:solidFill>
              </a:rPr>
              <a:t>*</a:t>
            </a:r>
            <a:r>
              <a:rPr lang="fa-IR" sz="2400" b="1" dirty="0">
                <a:solidFill>
                  <a:srgbClr val="00B050"/>
                </a:solidFill>
              </a:rPr>
              <a:t>افراد مبتلا به سرطان</a:t>
            </a:r>
          </a:p>
          <a:p>
            <a:pPr algn="r" rtl="1"/>
            <a:endParaRPr lang="fa-IR" sz="2400" b="1" dirty="0">
              <a:solidFill>
                <a:srgbClr val="00B050"/>
              </a:solidFill>
            </a:endParaRPr>
          </a:p>
          <a:p>
            <a:pPr algn="r" rtl="1"/>
            <a:br>
              <a:rPr lang="fa-IR" sz="2400" b="1" dirty="0">
                <a:solidFill>
                  <a:srgbClr val="00B050"/>
                </a:solidFill>
              </a:rPr>
            </a:br>
            <a:r>
              <a:rPr lang="fa-IR" sz="2400" b="1" dirty="0">
                <a:solidFill>
                  <a:srgbClr val="7030A0"/>
                </a:solidFill>
              </a:rPr>
              <a:t>* افراد مبتلا به نارسایی کلیه (همودیالیز)</a:t>
            </a:r>
          </a:p>
          <a:p>
            <a:pPr algn="r" rtl="1"/>
            <a:endParaRPr lang="fa-IR" sz="2400" b="1" dirty="0">
              <a:solidFill>
                <a:srgbClr val="00B050"/>
              </a:solidFill>
            </a:endParaRPr>
          </a:p>
          <a:p>
            <a:pPr algn="r" rtl="1"/>
            <a:br>
              <a:rPr lang="fa-IR" sz="2400" b="1" dirty="0">
                <a:solidFill>
                  <a:srgbClr val="00B050"/>
                </a:solidFill>
              </a:rPr>
            </a:br>
            <a:r>
              <a:rPr lang="fa-IR" sz="2400" b="1" dirty="0">
                <a:solidFill>
                  <a:srgbClr val="00B050"/>
                </a:solidFill>
              </a:rPr>
              <a:t>* حاشیه نشین ها</a:t>
            </a:r>
          </a:p>
          <a:p>
            <a:pPr algn="r" rtl="1"/>
            <a:endParaRPr lang="fa-IR" sz="2400" b="1" dirty="0">
              <a:solidFill>
                <a:srgbClr val="00B050"/>
              </a:solidFill>
            </a:endParaRPr>
          </a:p>
          <a:p>
            <a:pPr algn="r" rtl="1"/>
            <a:endParaRPr lang="fa-IR" sz="2400" b="1" dirty="0">
              <a:solidFill>
                <a:srgbClr val="00B050"/>
              </a:solidFill>
            </a:endParaRPr>
          </a:p>
          <a:p>
            <a:pPr algn="r" rtl="1"/>
            <a:r>
              <a:rPr lang="fa-IR" sz="2400" b="1" dirty="0">
                <a:solidFill>
                  <a:srgbClr val="7030A0"/>
                </a:solidFill>
              </a:rPr>
              <a:t>* سالمندان </a:t>
            </a:r>
          </a:p>
        </p:txBody>
      </p:sp>
    </p:spTree>
    <p:extLst>
      <p:ext uri="{BB962C8B-B14F-4D97-AF65-F5344CB8AC3E}">
        <p14:creationId xmlns:p14="http://schemas.microsoft.com/office/powerpoint/2010/main" val="38258298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236D65-F401-4938-B58B-25DC55699F19}"/>
              </a:ext>
            </a:extLst>
          </p:cNvPr>
          <p:cNvSpPr/>
          <p:nvPr/>
        </p:nvSpPr>
        <p:spPr>
          <a:xfrm>
            <a:off x="914400" y="457200"/>
            <a:ext cx="76962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4400" b="1" dirty="0">
                <a:solidFill>
                  <a:srgbClr val="FF0000"/>
                </a:solidFill>
              </a:rPr>
              <a:t>درمان سل نهفته </a:t>
            </a:r>
          </a:p>
          <a:p>
            <a:pPr algn="r" rtl="1"/>
            <a:endParaRPr lang="fa-IR" sz="2800" b="1" dirty="0">
              <a:solidFill>
                <a:srgbClr val="7030A0"/>
              </a:solidFill>
            </a:endParaRPr>
          </a:p>
          <a:p>
            <a:pPr algn="r" rtl="1"/>
            <a:endParaRPr lang="fa-IR" sz="2800" b="1" dirty="0">
              <a:solidFill>
                <a:srgbClr val="7030A0"/>
              </a:solidFill>
            </a:endParaRPr>
          </a:p>
          <a:p>
            <a:pPr algn="r" rtl="1"/>
            <a:r>
              <a:rPr lang="en-US" sz="4000" b="1" dirty="0">
                <a:solidFill>
                  <a:srgbClr val="00B050"/>
                </a:solidFill>
              </a:rPr>
              <a:t>PPD </a:t>
            </a:r>
            <a:r>
              <a:rPr lang="fa-IR" sz="4000" b="1" dirty="0">
                <a:solidFill>
                  <a:srgbClr val="00B050"/>
                </a:solidFill>
              </a:rPr>
              <a:t> بالای 10 میلی متر</a:t>
            </a:r>
          </a:p>
          <a:p>
            <a:pPr algn="r" rtl="1"/>
            <a:endParaRPr lang="fa-IR" sz="2800" b="1" dirty="0">
              <a:solidFill>
                <a:srgbClr val="7030A0"/>
              </a:solidFill>
            </a:endParaRPr>
          </a:p>
          <a:p>
            <a:pPr algn="r" rtl="1"/>
            <a:endParaRPr lang="fa-IR" sz="2800" b="1" dirty="0">
              <a:solidFill>
                <a:srgbClr val="7030A0"/>
              </a:solidFill>
            </a:endParaRPr>
          </a:p>
          <a:p>
            <a:pPr algn="r" rtl="1"/>
            <a:r>
              <a:rPr lang="fa-IR" sz="2800" b="1" dirty="0">
                <a:solidFill>
                  <a:srgbClr val="FF0000"/>
                </a:solidFill>
              </a:rPr>
              <a:t>نکته : </a:t>
            </a:r>
            <a:r>
              <a:rPr lang="fa-IR" sz="2800" b="1" dirty="0">
                <a:solidFill>
                  <a:srgbClr val="7030A0"/>
                </a:solidFill>
              </a:rPr>
              <a:t>فقط یک بار در طول زندگی، فرد می تواند تحت درمان با پروفیلاکسی ایزونیازید قرار گیرد.</a:t>
            </a:r>
          </a:p>
          <a:p>
            <a:pPr algn="r" rtl="1"/>
            <a:endParaRPr lang="fa-IR" sz="2800" b="1" dirty="0">
              <a:solidFill>
                <a:srgbClr val="7030A0"/>
              </a:solidFill>
            </a:endParaRPr>
          </a:p>
          <a:p>
            <a:pPr algn="r" rtl="1"/>
            <a:endParaRPr lang="fa-IR" sz="2800" b="1" dirty="0">
              <a:solidFill>
                <a:srgbClr val="7030A0"/>
              </a:solidFill>
            </a:endParaRPr>
          </a:p>
          <a:p>
            <a:pPr algn="r" rtl="1"/>
            <a:r>
              <a:rPr lang="fa-IR" sz="2800" b="1" dirty="0">
                <a:solidFill>
                  <a:srgbClr val="FF0000"/>
                </a:solidFill>
              </a:rPr>
              <a:t>نکته: </a:t>
            </a:r>
            <a:r>
              <a:rPr lang="fa-IR" sz="2800" b="1" dirty="0">
                <a:solidFill>
                  <a:srgbClr val="7030A0"/>
                </a:solidFill>
              </a:rPr>
              <a:t>هیچ وقت در پروفیلاکسی ایزونیازید را با ریفامپین درمان نکنید.</a:t>
            </a:r>
          </a:p>
          <a:p>
            <a:pPr algn="r" rtl="1"/>
            <a:endParaRPr lang="fa-IR" sz="2800" b="1" dirty="0">
              <a:solidFill>
                <a:srgbClr val="7030A0"/>
              </a:solidFill>
            </a:endParaRPr>
          </a:p>
          <a:p>
            <a:pPr algn="r" rtl="1"/>
            <a:endParaRPr lang="fa-IR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38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1B89D-027B-4ACB-B80B-4B55003D2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906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IE" dirty="0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Tuberculin skin test/ Mantoux</a:t>
            </a:r>
            <a:endParaRPr lang="en-US" dirty="0">
              <a:solidFill>
                <a:schemeClr val="tx2">
                  <a:satMod val="20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5" name="Content Placeholder 3">
            <a:extLst>
              <a:ext uri="{FF2B5EF4-FFF2-40B4-BE49-F238E27FC236}">
                <a16:creationId xmlns:a16="http://schemas.microsoft.com/office/drawing/2014/main" id="{4E9CE51F-F4C5-4669-B1D6-A88486B096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600200"/>
            <a:ext cx="4143375" cy="2438400"/>
          </a:xfrm>
        </p:spPr>
      </p:pic>
      <p:pic>
        <p:nvPicPr>
          <p:cNvPr id="33796" name="Picture 2" descr="C:\Users\kozak\Desktop\Untitled.png">
            <a:extLst>
              <a:ext uri="{FF2B5EF4-FFF2-40B4-BE49-F238E27FC236}">
                <a16:creationId xmlns:a16="http://schemas.microsoft.com/office/drawing/2014/main" id="{FE1FF515-7484-4E4A-940C-24D59F005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1600200"/>
            <a:ext cx="3697287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Box 4">
            <a:extLst>
              <a:ext uri="{FF2B5EF4-FFF2-40B4-BE49-F238E27FC236}">
                <a16:creationId xmlns:a16="http://schemas.microsoft.com/office/drawing/2014/main" id="{1AE64974-EFDA-42C0-88B7-92D0DC686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19600"/>
            <a:ext cx="655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b="1" dirty="0"/>
              <a:t>. </a:t>
            </a:r>
            <a:br>
              <a:rPr lang="en-GB" altLang="en-US" b="1" dirty="0"/>
            </a:br>
            <a:r>
              <a:rPr lang="fa-IR" altLang="en-US" b="1"/>
              <a:t>    </a:t>
            </a:r>
            <a:r>
              <a:rPr lang="ar-SA" altLang="en-US" b="1"/>
              <a:t>اگر قطر سفتی بیش از10میلی متر باشد=تست مثبت</a:t>
            </a:r>
            <a:br>
              <a:rPr lang="en-GB" altLang="en-US" b="1" dirty="0"/>
            </a:br>
            <a:r>
              <a:rPr lang="ar-SA" altLang="en-US" b="1"/>
              <a:t>اگر قطر بین 5تا10میلی متر باشد= تست مشکوک ممکن است مثبت باشد</a:t>
            </a:r>
            <a:r>
              <a:rPr lang="fa-IR" altLang="en-US" b="1"/>
              <a:t>     </a:t>
            </a:r>
            <a:br>
              <a:rPr lang="en-GB" altLang="en-US" b="1" dirty="0"/>
            </a:br>
            <a:r>
              <a:rPr lang="fa-IR" altLang="en-US" b="1"/>
              <a:t>اگر قطر بین 1 تا 4 میلی متر باشد تست منفی است                 </a:t>
            </a:r>
            <a:endParaRPr lang="en-GB" alt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D6E17-F86B-4AD0-9143-DCF279C3B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  <a:latin typeface="Times New Roman" pitchFamily="18" charset="0"/>
                <a:cs typeface="Times New Roman" pitchFamily="18" charset="0"/>
              </a:rPr>
              <a:t>Chest X-ray</a:t>
            </a:r>
          </a:p>
        </p:txBody>
      </p:sp>
      <p:pic>
        <p:nvPicPr>
          <p:cNvPr id="32771" name="Picture 2" descr="C:\Users\kozak\Desktop\Tuberculosis-x-ray-1.jpg">
            <a:extLst>
              <a:ext uri="{FF2B5EF4-FFF2-40B4-BE49-F238E27FC236}">
                <a16:creationId xmlns:a16="http://schemas.microsoft.com/office/drawing/2014/main" id="{BE5086B4-FE8A-4CD4-9EA6-9AB0D90959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676400"/>
            <a:ext cx="6934200" cy="4897438"/>
          </a:xfr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0DB7ED-B512-44AF-A993-C8790B1145AF}"/>
              </a:ext>
            </a:extLst>
          </p:cNvPr>
          <p:cNvSpPr/>
          <p:nvPr/>
        </p:nvSpPr>
        <p:spPr>
          <a:xfrm>
            <a:off x="685801" y="533400"/>
            <a:ext cx="7315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4400" dirty="0">
                <a:solidFill>
                  <a:srgbClr val="00B050"/>
                </a:solidFill>
                <a:cs typeface="2  Titr" panose="00000700000000000000" pitchFamily="2" charset="-78"/>
              </a:rPr>
              <a:t>انتظارات برنامه سل</a:t>
            </a:r>
            <a:endParaRPr lang="en-US" sz="4400" dirty="0">
              <a:solidFill>
                <a:srgbClr val="00B050"/>
              </a:solidFill>
              <a:cs typeface="2  Titr" panose="000007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6A1A28-2995-4086-A28A-85A307D594D9}"/>
              </a:ext>
            </a:extLst>
          </p:cNvPr>
          <p:cNvSpPr/>
          <p:nvPr/>
        </p:nvSpPr>
        <p:spPr>
          <a:xfrm>
            <a:off x="381000" y="1828800"/>
            <a:ext cx="83058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600" b="1" dirty="0">
                <a:solidFill>
                  <a:srgbClr val="FF0000"/>
                </a:solidFill>
                <a:cs typeface="2  Titr" panose="00000700000000000000" pitchFamily="2" charset="-78"/>
              </a:rPr>
              <a:t>شاخص بیماریابی از موارد مشکوک:</a:t>
            </a:r>
          </a:p>
          <a:p>
            <a:pPr algn="r" rtl="1"/>
            <a:endParaRPr lang="fa-IR" sz="3600" b="1" dirty="0">
              <a:solidFill>
                <a:srgbClr val="FF0000"/>
              </a:solidFill>
              <a:cs typeface="2  Titr" panose="00000700000000000000" pitchFamily="2" charset="-78"/>
            </a:endParaRPr>
          </a:p>
          <a:p>
            <a:pPr algn="r" rtl="1"/>
            <a:endParaRPr lang="fa-IR" sz="3600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r>
              <a:rPr lang="fa-IR" sz="4000" b="1" dirty="0">
                <a:solidFill>
                  <a:srgbClr val="7030A0"/>
                </a:solidFill>
                <a:cs typeface="2  Titr" panose="00000700000000000000" pitchFamily="2" charset="-78"/>
              </a:rPr>
              <a:t>به میزان  4 در هزار نفر جمعیت تحت پوشش</a:t>
            </a:r>
            <a:br>
              <a:rPr lang="fa-IR" sz="4000" b="1" dirty="0">
                <a:solidFill>
                  <a:srgbClr val="7030A0"/>
                </a:solidFill>
                <a:cs typeface="2  Titr" panose="00000700000000000000" pitchFamily="2" charset="-78"/>
              </a:rPr>
            </a:br>
            <a:endParaRPr lang="fa-IR" sz="4000" b="1" dirty="0">
              <a:solidFill>
                <a:srgbClr val="7030A0"/>
              </a:solidFill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79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941D9D-342C-48B9-9249-6D2FC5C16700}"/>
              </a:ext>
            </a:extLst>
          </p:cNvPr>
          <p:cNvSpPr/>
          <p:nvPr/>
        </p:nvSpPr>
        <p:spPr>
          <a:xfrm>
            <a:off x="228600" y="1371600"/>
            <a:ext cx="8458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b="1" dirty="0">
                <a:solidFill>
                  <a:srgbClr val="FF0000"/>
                </a:solidFill>
                <a:cs typeface="2  Titr" panose="00000700000000000000" pitchFamily="2" charset="-78"/>
              </a:rPr>
              <a:t>شاخص کیفیت نمونه های سل :</a:t>
            </a:r>
          </a:p>
          <a:p>
            <a:pPr algn="r" rtl="1"/>
            <a:endParaRPr lang="fa-IR" sz="1600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endParaRPr lang="fa-IR" sz="1600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endParaRPr lang="fa-IR" sz="1600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endParaRPr lang="fa-IR" sz="1600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endParaRPr lang="fa-IR" sz="1600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endParaRPr lang="fa-IR" sz="1600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r>
              <a:rPr lang="fa-IR" sz="3600" b="1" dirty="0">
                <a:solidFill>
                  <a:srgbClr val="7030A0"/>
                </a:solidFill>
                <a:cs typeface="2  Mitra" pitchFamily="2" charset="-78"/>
              </a:rPr>
              <a:t>کاهش نمونه های فاقد کیفیت </a:t>
            </a:r>
            <a:r>
              <a:rPr lang="fa-IR" sz="3600" b="1" dirty="0">
                <a:solidFill>
                  <a:srgbClr val="00B050"/>
                </a:solidFill>
                <a:cs typeface="2  Mitra" pitchFamily="2" charset="-78"/>
              </a:rPr>
              <a:t>به کمتر از 5%</a:t>
            </a:r>
          </a:p>
        </p:txBody>
      </p:sp>
    </p:spTree>
    <p:extLst>
      <p:ext uri="{BB962C8B-B14F-4D97-AF65-F5344CB8AC3E}">
        <p14:creationId xmlns:p14="http://schemas.microsoft.com/office/powerpoint/2010/main" val="864867394"/>
      </p:ext>
    </p:extLst>
  </p:cSld>
  <p:clrMapOvr>
    <a:masterClrMapping/>
  </p:clrMapOvr>
  <p:transition spd="slow">
    <p:randomBar dir="vert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830812-F1AE-47C2-A0C8-28A4CB4995F7}"/>
              </a:ext>
            </a:extLst>
          </p:cNvPr>
          <p:cNvSpPr/>
          <p:nvPr/>
        </p:nvSpPr>
        <p:spPr>
          <a:xfrm>
            <a:off x="304800" y="152400"/>
            <a:ext cx="838200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00" b="1" dirty="0">
                <a:solidFill>
                  <a:srgbClr val="92D050"/>
                </a:solidFill>
                <a:cs typeface="2  Titr" panose="00000700000000000000" pitchFamily="2" charset="-78"/>
              </a:rPr>
              <a:t>وظایف مراکز خدمات جامع سلامت</a:t>
            </a:r>
          </a:p>
          <a:p>
            <a:pPr algn="ctr" rtl="1"/>
            <a:endParaRPr lang="fa-IR" sz="2800" b="1" dirty="0">
              <a:solidFill>
                <a:srgbClr val="92D050"/>
              </a:solidFill>
              <a:cs typeface="2  Titr" panose="00000700000000000000" pitchFamily="2" charset="-78"/>
            </a:endParaRPr>
          </a:p>
          <a:p>
            <a:pPr algn="r" rtl="1"/>
            <a:r>
              <a:rPr lang="fa-IR" sz="2800" b="1" dirty="0">
                <a:solidFill>
                  <a:srgbClr val="7030A0"/>
                </a:solidFill>
                <a:cs typeface="2  Mitra" pitchFamily="2" charset="-78"/>
              </a:rPr>
              <a:t>بیماریابی</a:t>
            </a:r>
          </a:p>
          <a:p>
            <a:pPr algn="r" rtl="1"/>
            <a:endParaRPr lang="fa-IR" sz="2800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r>
              <a:rPr lang="fa-IR" sz="2800" b="1" dirty="0">
                <a:solidFill>
                  <a:srgbClr val="7030A0"/>
                </a:solidFill>
                <a:cs typeface="2  Mitra" pitchFamily="2" charset="-78"/>
              </a:rPr>
              <a:t>درمان </a:t>
            </a:r>
            <a:r>
              <a:rPr lang="en-US" sz="2800" b="1" dirty="0">
                <a:solidFill>
                  <a:srgbClr val="7030A0"/>
                </a:solidFill>
                <a:cs typeface="2  Mitra" pitchFamily="2" charset="-78"/>
              </a:rPr>
              <a:t>DOTS</a:t>
            </a:r>
          </a:p>
          <a:p>
            <a:pPr algn="r" rtl="1"/>
            <a:endParaRPr lang="en-US" sz="2800" b="1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r>
              <a:rPr lang="fa-IR" sz="2800" b="1" dirty="0">
                <a:solidFill>
                  <a:srgbClr val="7030A0"/>
                </a:solidFill>
                <a:cs typeface="2  Mitra" pitchFamily="2" charset="-78"/>
              </a:rPr>
              <a:t>آموزش و پیگیری و پایش درمان بیمار مبتلا</a:t>
            </a:r>
          </a:p>
          <a:p>
            <a:pPr algn="r" rtl="1"/>
            <a:endParaRPr lang="fa-IR" sz="2800" b="1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r>
              <a:rPr lang="fa-IR" sz="2800" b="1" dirty="0">
                <a:solidFill>
                  <a:srgbClr val="7030A0"/>
                </a:solidFill>
                <a:cs typeface="2  Mitra" pitchFamily="2" charset="-78"/>
              </a:rPr>
              <a:t>پر نمودن پرونده بیمار مبتلا به </a:t>
            </a:r>
            <a:r>
              <a:rPr lang="en-US" sz="2800" b="1" dirty="0">
                <a:solidFill>
                  <a:srgbClr val="7030A0"/>
                </a:solidFill>
                <a:cs typeface="2  Mitra" pitchFamily="2" charset="-78"/>
              </a:rPr>
              <a:t>TB</a:t>
            </a:r>
            <a:endParaRPr lang="fa-IR" sz="2800" b="1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endParaRPr lang="fa-IR" sz="2800" b="1" dirty="0">
              <a:cs typeface="2  Mitra" pitchFamily="2" charset="-78"/>
            </a:endParaRPr>
          </a:p>
          <a:p>
            <a:pPr algn="r" rtl="1"/>
            <a:r>
              <a:rPr lang="fa-IR" sz="2800" b="1" dirty="0">
                <a:solidFill>
                  <a:srgbClr val="7030A0"/>
                </a:solidFill>
                <a:cs typeface="2  Mitra" pitchFamily="2" charset="-78"/>
              </a:rPr>
              <a:t>آموزش جمعیت تحت پوشش</a:t>
            </a:r>
          </a:p>
          <a:p>
            <a:pPr algn="r" rtl="1"/>
            <a:endParaRPr lang="fa-IR" sz="2800" b="1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r>
              <a:rPr lang="fa-IR" sz="2800" b="1" dirty="0">
                <a:solidFill>
                  <a:srgbClr val="7030A0"/>
                </a:solidFill>
                <a:cs typeface="2  Mitra" pitchFamily="2" charset="-78"/>
              </a:rPr>
              <a:t>آموزش و بیماریابی سل توسط داوطلبان سلامت</a:t>
            </a:r>
          </a:p>
          <a:p>
            <a:pPr algn="r" rtl="1"/>
            <a:r>
              <a:rPr lang="fa-IR" sz="2800" b="1" dirty="0">
                <a:solidFill>
                  <a:srgbClr val="7030A0"/>
                </a:solidFill>
                <a:cs typeface="2  Mitra" pitchFamily="2" charset="-78"/>
              </a:rPr>
              <a:t> </a:t>
            </a:r>
          </a:p>
          <a:p>
            <a:pPr algn="r" rtl="1"/>
            <a:r>
              <a:rPr lang="fa-IR" sz="2800" b="1" dirty="0">
                <a:solidFill>
                  <a:srgbClr val="7030A0"/>
                </a:solidFill>
                <a:cs typeface="2  Mitra" pitchFamily="2" charset="-78"/>
              </a:rPr>
              <a:t>ارسال آمارهای ماهانه و فصلی</a:t>
            </a:r>
          </a:p>
          <a:p>
            <a:pPr algn="r" rtl="1"/>
            <a:endParaRPr lang="fa-IR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7754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34238-B834-4A9D-9D30-12B391DF0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57201"/>
            <a:ext cx="7620000" cy="1066799"/>
          </a:xfrm>
        </p:spPr>
        <p:txBody>
          <a:bodyPr/>
          <a:lstStyle/>
          <a:p>
            <a:pPr rtl="1"/>
            <a:r>
              <a:rPr lang="fa-IR" dirty="0">
                <a:solidFill>
                  <a:schemeClr val="accent6"/>
                </a:solidFill>
                <a:cs typeface="2  Titr" panose="00000700000000000000" pitchFamily="2" charset="-78"/>
              </a:rPr>
              <a:t>وظایف پزشکان</a:t>
            </a:r>
            <a:endParaRPr lang="en-US" dirty="0">
              <a:solidFill>
                <a:schemeClr val="accent6"/>
              </a:solidFill>
              <a:cs typeface="2 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1BC080-E486-4643-AD1C-B8EDAB351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1981200"/>
            <a:ext cx="8382000" cy="3657600"/>
          </a:xfrm>
        </p:spPr>
        <p:txBody>
          <a:bodyPr/>
          <a:lstStyle/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fa-IR" b="1" dirty="0">
                <a:solidFill>
                  <a:srgbClr val="00B050"/>
                </a:solidFill>
              </a:rPr>
              <a:t>نظارت بر </a:t>
            </a:r>
            <a:r>
              <a:rPr lang="en-US" b="1" dirty="0">
                <a:solidFill>
                  <a:srgbClr val="00B050"/>
                </a:solidFill>
              </a:rPr>
              <a:t>DOTS</a:t>
            </a:r>
            <a:endParaRPr lang="fa-IR" b="1" dirty="0">
              <a:solidFill>
                <a:srgbClr val="00B050"/>
              </a:solidFill>
            </a:endParaRPr>
          </a:p>
          <a:p>
            <a:pPr marL="457200" indent="-457200" algn="r" rtl="1">
              <a:buFont typeface="Wingdings" panose="05000000000000000000" pitchFamily="2" charset="2"/>
              <a:buChar char="v"/>
            </a:pPr>
            <a:endParaRPr lang="fa-IR" dirty="0"/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fa-IR" b="1" dirty="0">
                <a:solidFill>
                  <a:srgbClr val="00B050"/>
                </a:solidFill>
              </a:rPr>
              <a:t>ویزیت و بررسی اطرافیان بیمار</a:t>
            </a:r>
          </a:p>
          <a:p>
            <a:pPr algn="r" rtl="1"/>
            <a:endParaRPr lang="en-US" dirty="0"/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fa-IR" b="1" dirty="0">
                <a:solidFill>
                  <a:srgbClr val="00B050"/>
                </a:solidFill>
              </a:rPr>
              <a:t> پایش دوره ای از مراقبین سلامت و بهورزان 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79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8139B-0033-44B7-9222-71E03A1D5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/>
          <a:p>
            <a:r>
              <a:rPr lang="fa-IR" dirty="0">
                <a:solidFill>
                  <a:srgbClr val="00B050"/>
                </a:solidFill>
                <a:cs typeface="2  Titr" panose="00000700000000000000" pitchFamily="2" charset="-78"/>
              </a:rPr>
              <a:t>درمان و ویزیت پزشک</a:t>
            </a:r>
            <a:endParaRPr lang="en-US" dirty="0">
              <a:solidFill>
                <a:srgbClr val="00B050"/>
              </a:solidFill>
              <a:cs typeface="2 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9FE1BB-37E2-47A2-A14F-72B97F14E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200400"/>
            <a:ext cx="8077200" cy="2438400"/>
          </a:xfrm>
        </p:spPr>
        <p:txBody>
          <a:bodyPr>
            <a:normAutofit/>
          </a:bodyPr>
          <a:lstStyle/>
          <a:p>
            <a:r>
              <a:rPr lang="fa-IR" sz="4000" b="1" dirty="0">
                <a:solidFill>
                  <a:srgbClr val="FF0000"/>
                </a:solidFill>
                <a:cs typeface="2  Mitra" panose="00000400000000000000" pitchFamily="2" charset="-78"/>
              </a:rPr>
              <a:t>درمان سل و ویزیت پزشک برای بیمار مسلول </a:t>
            </a:r>
          </a:p>
          <a:p>
            <a:r>
              <a:rPr lang="fa-IR" sz="4000" b="1" dirty="0">
                <a:solidFill>
                  <a:srgbClr val="FF0000"/>
                </a:solidFill>
                <a:cs typeface="2  Mitra" panose="00000400000000000000" pitchFamily="2" charset="-78"/>
              </a:rPr>
              <a:t>کاملا </a:t>
            </a:r>
            <a:r>
              <a:rPr lang="fa-IR" sz="4000" b="1" u="sng" dirty="0">
                <a:solidFill>
                  <a:srgbClr val="92D050"/>
                </a:solidFill>
                <a:cs typeface="2  Mitra" panose="00000400000000000000" pitchFamily="2" charset="-78"/>
              </a:rPr>
              <a:t>رایگان</a:t>
            </a:r>
            <a:r>
              <a:rPr lang="fa-IR" sz="4000" b="1" dirty="0">
                <a:solidFill>
                  <a:srgbClr val="FF0000"/>
                </a:solidFill>
                <a:cs typeface="2  Mitra" panose="00000400000000000000" pitchFamily="2" charset="-78"/>
              </a:rPr>
              <a:t> می باشد.</a:t>
            </a:r>
            <a:endParaRPr lang="en-US" sz="4000" b="1" dirty="0">
              <a:solidFill>
                <a:srgbClr val="FF0000"/>
              </a:solidFill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7671535"/>
      </p:ext>
    </p:extLst>
  </p:cSld>
  <p:clrMapOvr>
    <a:masterClrMapping/>
  </p:clrMapOvr>
  <p:transition spd="slow">
    <p:cover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729A9-D68C-4EAB-9A40-7B76F9712C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8601"/>
            <a:ext cx="7239000" cy="1523999"/>
          </a:xfrm>
        </p:spPr>
        <p:txBody>
          <a:bodyPr>
            <a:normAutofit/>
          </a:bodyPr>
          <a:lstStyle/>
          <a:p>
            <a:r>
              <a:rPr lang="fa-IR" sz="3600" dirty="0">
                <a:cs typeface="2  Titr" panose="00000700000000000000" pitchFamily="2" charset="-78"/>
              </a:rPr>
              <a:t>ویزیت پزشک</a:t>
            </a:r>
            <a:endParaRPr lang="en-US" sz="3600" dirty="0">
              <a:cs typeface="2 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BCDBEB-38D7-4E1E-87D7-48F5BA57B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2133600"/>
            <a:ext cx="7467600" cy="4343400"/>
          </a:xfrm>
        </p:spPr>
        <p:txBody>
          <a:bodyPr>
            <a:normAutofit/>
          </a:bodyPr>
          <a:lstStyle/>
          <a:p>
            <a:pPr algn="r" rtl="1"/>
            <a:r>
              <a:rPr lang="fa-IR" b="1" dirty="0">
                <a:solidFill>
                  <a:srgbClr val="FF0000"/>
                </a:solidFill>
                <a:cs typeface="2  Mitra" pitchFamily="2" charset="-78"/>
              </a:rPr>
              <a:t>1-مرحله حمله ای : </a:t>
            </a:r>
          </a:p>
          <a:p>
            <a:pPr algn="r" rtl="1"/>
            <a:r>
              <a:rPr lang="fa-IR" sz="3600" b="1" dirty="0">
                <a:solidFill>
                  <a:srgbClr val="00B050"/>
                </a:solidFill>
                <a:cs typeface="2  Mitra" pitchFamily="2" charset="-78"/>
              </a:rPr>
              <a:t>هردو هفته یکبار</a:t>
            </a:r>
          </a:p>
          <a:p>
            <a:pPr algn="r" rtl="1"/>
            <a:endParaRPr lang="fa-IR" sz="3600" b="1" dirty="0">
              <a:solidFill>
                <a:srgbClr val="00B050"/>
              </a:solidFill>
              <a:cs typeface="2  Mitra" pitchFamily="2" charset="-78"/>
            </a:endParaRPr>
          </a:p>
          <a:p>
            <a:pPr algn="r" rtl="1"/>
            <a:endParaRPr lang="fa-IR" sz="3600" b="1" dirty="0">
              <a:solidFill>
                <a:srgbClr val="00B050"/>
              </a:solidFill>
              <a:cs typeface="2  Mitra" pitchFamily="2" charset="-78"/>
            </a:endParaRPr>
          </a:p>
          <a:p>
            <a:pPr algn="r" rtl="1"/>
            <a:r>
              <a:rPr lang="fa-IR" b="1" dirty="0">
                <a:solidFill>
                  <a:srgbClr val="FF0000"/>
                </a:solidFill>
                <a:cs typeface="2  Mitra" pitchFamily="2" charset="-78"/>
              </a:rPr>
              <a:t>2-مرحله نگهدارنده:</a:t>
            </a:r>
          </a:p>
          <a:p>
            <a:pPr algn="r" rtl="1"/>
            <a:r>
              <a:rPr lang="fa-IR" sz="3600" b="1" dirty="0">
                <a:solidFill>
                  <a:srgbClr val="00B050"/>
                </a:solidFill>
                <a:cs typeface="2  Mitra" pitchFamily="2" charset="-78"/>
              </a:rPr>
              <a:t>هر ماه یکبار </a:t>
            </a:r>
          </a:p>
          <a:p>
            <a:pPr algn="r" rtl="1"/>
            <a:endParaRPr lang="fa-IR" b="1" dirty="0">
              <a:solidFill>
                <a:srgbClr val="FF0000"/>
              </a:solidFill>
              <a:cs typeface="2  Mitra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3890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9DB80B-4143-49E3-BCD4-32FD7B6CD6AA}"/>
              </a:ext>
            </a:extLst>
          </p:cNvPr>
          <p:cNvSpPr/>
          <p:nvPr/>
        </p:nvSpPr>
        <p:spPr>
          <a:xfrm>
            <a:off x="1371601" y="685800"/>
            <a:ext cx="7010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3600" b="1" dirty="0">
                <a:solidFill>
                  <a:srgbClr val="FF0000"/>
                </a:solidFill>
                <a:cs typeface="2  Mitra" pitchFamily="2" charset="-78"/>
              </a:rPr>
              <a:t>بررسی اطرافیان بیمار مسلول:</a:t>
            </a:r>
          </a:p>
          <a:p>
            <a:pPr algn="r" rtl="1"/>
            <a:endParaRPr lang="fa-IR" sz="3600" b="1" dirty="0">
              <a:solidFill>
                <a:srgbClr val="FF0000"/>
              </a:solidFill>
              <a:cs typeface="2  Mitra" pitchFamily="2" charset="-78"/>
            </a:endParaRPr>
          </a:p>
          <a:p>
            <a:pPr algn="r" rtl="1"/>
            <a:r>
              <a:rPr lang="fa-IR" sz="3600" b="1" dirty="0">
                <a:solidFill>
                  <a:srgbClr val="7030A0"/>
                </a:solidFill>
                <a:cs typeface="2  Mitra" pitchFamily="2" charset="-78"/>
              </a:rPr>
              <a:t>1- انجام </a:t>
            </a:r>
            <a:r>
              <a:rPr lang="en-US" sz="3600" b="1" dirty="0">
                <a:solidFill>
                  <a:srgbClr val="7030A0"/>
                </a:solidFill>
                <a:cs typeface="2  Mitra" pitchFamily="2" charset="-78"/>
              </a:rPr>
              <a:t>PPD </a:t>
            </a:r>
            <a:r>
              <a:rPr lang="fa-IR" sz="3600" b="1" dirty="0">
                <a:solidFill>
                  <a:srgbClr val="7030A0"/>
                </a:solidFill>
                <a:cs typeface="2  Mitra" pitchFamily="2" charset="-78"/>
              </a:rPr>
              <a:t> برای تمامی افراد مواجه یافته با بیمار مسلول اسمیر مثبت</a:t>
            </a:r>
          </a:p>
          <a:p>
            <a:pPr algn="r" rtl="1"/>
            <a:endParaRPr lang="fa-IR" sz="3600" b="1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r>
              <a:rPr lang="fa-IR" sz="3600" b="1" dirty="0">
                <a:solidFill>
                  <a:srgbClr val="7030A0"/>
                </a:solidFill>
                <a:cs typeface="2  Mitra" pitchFamily="2" charset="-78"/>
              </a:rPr>
              <a:t>2- انجام نمونه گیری خلط برای مواجه یافتگان</a:t>
            </a:r>
          </a:p>
          <a:p>
            <a:pPr algn="r" rtl="1"/>
            <a:endParaRPr lang="fa-IR" sz="3600" b="1" dirty="0">
              <a:solidFill>
                <a:srgbClr val="7030A0"/>
              </a:solidFill>
              <a:cs typeface="2  Mitra" pitchFamily="2" charset="-78"/>
            </a:endParaRPr>
          </a:p>
          <a:p>
            <a:pPr algn="r" rtl="1"/>
            <a:r>
              <a:rPr lang="fa-IR" sz="3600" b="1" dirty="0">
                <a:solidFill>
                  <a:srgbClr val="7030A0"/>
                </a:solidFill>
                <a:cs typeface="2  Mitra" pitchFamily="2" charset="-78"/>
              </a:rPr>
              <a:t>3-بررسی دوره ای اطرافیان بیمار مسلول</a:t>
            </a:r>
          </a:p>
          <a:p>
            <a:pPr algn="r" rtl="1"/>
            <a:endParaRPr lang="fa-IR" sz="3600" b="1" dirty="0">
              <a:solidFill>
                <a:srgbClr val="FF0000"/>
              </a:solidFill>
              <a:cs typeface="2  Mitra" pitchFamily="2" charset="-78"/>
            </a:endParaRPr>
          </a:p>
          <a:p>
            <a:pPr algn="r" rtl="1"/>
            <a:endParaRPr lang="fa-IR" sz="3600" b="1" dirty="0">
              <a:solidFill>
                <a:srgbClr val="FF0000"/>
              </a:solidFill>
              <a:cs typeface="2 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33400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0B87A6-D339-479B-9FE0-698B10E0F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7391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39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B010C-FFD4-40A4-91BD-5630F6319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5116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971CF4-E1A2-4661-B128-39E656024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1862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C6E2DE-0F06-4F77-9180-2B8BF82E7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"/>
            <a:ext cx="8915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7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D915C5-374D-4EA2-989A-047C0B551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8839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39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D32B1F-604D-48B1-81E1-CFE8906A3552}"/>
              </a:ext>
            </a:extLst>
          </p:cNvPr>
          <p:cNvSpPr/>
          <p:nvPr/>
        </p:nvSpPr>
        <p:spPr>
          <a:xfrm>
            <a:off x="1676400" y="1066800"/>
            <a:ext cx="6934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dirty="0">
                <a:cs typeface="2  Titr" panose="00000700000000000000" pitchFamily="2" charset="-78"/>
              </a:rPr>
              <a:t> 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38A8DC-38F9-4988-935A-F8A677456643}"/>
              </a:ext>
            </a:extLst>
          </p:cNvPr>
          <p:cNvSpPr/>
          <p:nvPr/>
        </p:nvSpPr>
        <p:spPr>
          <a:xfrm>
            <a:off x="4457225" y="3244334"/>
            <a:ext cx="229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dirty="0">
                <a:cs typeface="2  Titr" panose="00000700000000000000" pitchFamily="2" charset="-78"/>
              </a:rPr>
              <a:t> 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20D72E-A7CF-4AC4-B9F1-FED4AF851492}"/>
              </a:ext>
            </a:extLst>
          </p:cNvPr>
          <p:cNvSpPr/>
          <p:nvPr/>
        </p:nvSpPr>
        <p:spPr>
          <a:xfrm>
            <a:off x="990600" y="762000"/>
            <a:ext cx="761999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>
                <a:solidFill>
                  <a:srgbClr val="FF0000"/>
                </a:solidFill>
                <a:cs typeface="2  Titr" panose="00000700000000000000" pitchFamily="2" charset="-78"/>
              </a:rPr>
              <a:t>در نظام مراقبت بیماری جذام</a:t>
            </a:r>
          </a:p>
          <a:p>
            <a:pPr algn="r" rtl="1"/>
            <a:endParaRPr lang="fa-IR" sz="2400" dirty="0">
              <a:solidFill>
                <a:srgbClr val="FF0000"/>
              </a:solidFill>
              <a:cs typeface="2  Titr" panose="00000700000000000000" pitchFamily="2" charset="-78"/>
            </a:endParaRPr>
          </a:p>
          <a:p>
            <a:pPr algn="r" rtl="1"/>
            <a:endParaRPr lang="fa-IR" sz="2400" dirty="0">
              <a:solidFill>
                <a:srgbClr val="FF0000"/>
              </a:solidFill>
              <a:cs typeface="2  Titr" panose="00000700000000000000" pitchFamily="2" charset="-78"/>
            </a:endParaRPr>
          </a:p>
          <a:p>
            <a:pPr algn="r" rtl="1"/>
            <a:r>
              <a:rPr lang="fa-IR" sz="2400" dirty="0">
                <a:solidFill>
                  <a:srgbClr val="00B050"/>
                </a:solidFill>
                <a:cs typeface="2  Titr" panose="00000700000000000000" pitchFamily="2" charset="-78"/>
              </a:rPr>
              <a:t>حذف جذام:</a:t>
            </a:r>
          </a:p>
          <a:p>
            <a:pPr algn="r" rtl="1"/>
            <a:endParaRPr lang="fa-IR" dirty="0">
              <a:cs typeface="2  Titr" panose="00000700000000000000" pitchFamily="2" charset="-78"/>
            </a:endParaRPr>
          </a:p>
          <a:p>
            <a:pPr algn="r" rtl="1"/>
            <a:endParaRPr lang="fa-IR" dirty="0">
              <a:cs typeface="2  Titr" panose="00000700000000000000" pitchFamily="2" charset="-78"/>
            </a:endParaRPr>
          </a:p>
          <a:p>
            <a:pPr algn="r" rtl="1"/>
            <a:r>
              <a:rPr lang="fa-IR" sz="3600" dirty="0">
                <a:solidFill>
                  <a:srgbClr val="0070C0"/>
                </a:solidFill>
                <a:cs typeface="2  Titr" panose="00000700000000000000" pitchFamily="2" charset="-78"/>
              </a:rPr>
              <a:t>کاهش میزان شیوع جذام به کمتر از یک مورد در ده هزار نفر جمعیت تحت پوشش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7880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B31CF-C9F9-4480-AF0E-4889159A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2  Titr" panose="00000700000000000000" pitchFamily="2" charset="-78"/>
              </a:rPr>
              <a:t>علائم جذام</a:t>
            </a:r>
            <a:endParaRPr lang="en-US" dirty="0">
              <a:cs typeface="2  Titr" panose="000007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FC7E19-D196-4239-9D96-7FF7576544F8}"/>
              </a:ext>
            </a:extLst>
          </p:cNvPr>
          <p:cNvSpPr/>
          <p:nvPr/>
        </p:nvSpPr>
        <p:spPr>
          <a:xfrm>
            <a:off x="685800" y="1600200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dirty="0">
                <a:cs typeface="2  Titr" panose="00000700000000000000" pitchFamily="2" charset="-78"/>
              </a:rPr>
              <a:t>1-ضایعه پوستی (کمرنگ تر) 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C3312CA-64A1-44B6-A360-19B60A76CC9F}"/>
              </a:ext>
            </a:extLst>
          </p:cNvPr>
          <p:cNvCxnSpPr/>
          <p:nvPr/>
        </p:nvCxnSpPr>
        <p:spPr>
          <a:xfrm flipH="1">
            <a:off x="4191000" y="1752600"/>
            <a:ext cx="1676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D0638D6C-67DA-4268-AE75-C426A9C7179B}"/>
              </a:ext>
            </a:extLst>
          </p:cNvPr>
          <p:cNvSpPr/>
          <p:nvPr/>
        </p:nvSpPr>
        <p:spPr>
          <a:xfrm>
            <a:off x="457200" y="1600200"/>
            <a:ext cx="8001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dirty="0">
                <a:cs typeface="2  Titr" panose="00000700000000000000" pitchFamily="2" charset="-78"/>
              </a:rPr>
              <a:t>                                                                                                                       به شکل ماکول و یا پاپول               </a:t>
            </a:r>
          </a:p>
          <a:p>
            <a:pPr algn="r" rtl="1"/>
            <a:endParaRPr lang="fa-IR" dirty="0">
              <a:cs typeface="2  Titr" panose="00000700000000000000" pitchFamily="2" charset="-78"/>
            </a:endParaRPr>
          </a:p>
          <a:p>
            <a:pPr algn="r" rtl="1"/>
            <a:endParaRPr lang="fa-IR" dirty="0">
              <a:cs typeface="2  Titr" panose="00000700000000000000" pitchFamily="2" charset="-78"/>
            </a:endParaRPr>
          </a:p>
          <a:p>
            <a:pPr algn="r" rtl="1"/>
            <a:r>
              <a:rPr lang="fa-IR" dirty="0">
                <a:cs typeface="2  Titr" panose="00000700000000000000" pitchFamily="2" charset="-78"/>
              </a:rPr>
              <a:t>2- بی حسی                                                                                                   علائم تیپیک جذام می باشد.   </a:t>
            </a:r>
          </a:p>
          <a:p>
            <a:pPr algn="r" rtl="1"/>
            <a:endParaRPr lang="fa-IR" dirty="0">
              <a:cs typeface="2  Titr" panose="00000700000000000000" pitchFamily="2" charset="-78"/>
            </a:endParaRPr>
          </a:p>
        </p:txBody>
      </p:sp>
      <p:sp>
        <p:nvSpPr>
          <p:cNvPr id="7" name="Arrow: Notched Right 6">
            <a:extLst>
              <a:ext uri="{FF2B5EF4-FFF2-40B4-BE49-F238E27FC236}">
                <a16:creationId xmlns:a16="http://schemas.microsoft.com/office/drawing/2014/main" id="{D2FC523F-CB8D-4619-99D7-D1D71EFD2C35}"/>
              </a:ext>
            </a:extLst>
          </p:cNvPr>
          <p:cNvSpPr/>
          <p:nvPr/>
        </p:nvSpPr>
        <p:spPr>
          <a:xfrm rot="10800000">
            <a:off x="3973825" y="2399480"/>
            <a:ext cx="1196349" cy="494472"/>
          </a:xfrm>
          <a:prstGeom prst="notch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1E7503-05E6-4D12-9169-B286144510D0}"/>
              </a:ext>
            </a:extLst>
          </p:cNvPr>
          <p:cNvSpPr/>
          <p:nvPr/>
        </p:nvSpPr>
        <p:spPr>
          <a:xfrm>
            <a:off x="533400" y="3244334"/>
            <a:ext cx="7924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dirty="0">
                <a:cs typeface="2  Titr" panose="00000700000000000000" pitchFamily="2" charset="-78"/>
              </a:rPr>
              <a:t>3-آسیب عصبی                                                                                               یکی از خصوصیات جذام</a:t>
            </a:r>
            <a:endParaRPr lang="en-US" dirty="0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C63CE221-B7BC-4252-B9AF-92CE9A41B35B}"/>
              </a:ext>
            </a:extLst>
          </p:cNvPr>
          <p:cNvSpPr/>
          <p:nvPr/>
        </p:nvSpPr>
        <p:spPr>
          <a:xfrm>
            <a:off x="3997887" y="3393363"/>
            <a:ext cx="1196349" cy="369332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Notched Right 9">
            <a:extLst>
              <a:ext uri="{FF2B5EF4-FFF2-40B4-BE49-F238E27FC236}">
                <a16:creationId xmlns:a16="http://schemas.microsoft.com/office/drawing/2014/main" id="{AD848A1A-356C-49DB-866D-E833993AC76C}"/>
              </a:ext>
            </a:extLst>
          </p:cNvPr>
          <p:cNvSpPr/>
          <p:nvPr/>
        </p:nvSpPr>
        <p:spPr>
          <a:xfrm rot="10800000">
            <a:off x="3973824" y="1499926"/>
            <a:ext cx="1196349" cy="494472"/>
          </a:xfrm>
          <a:prstGeom prst="notch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70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680DCB-7E89-47F0-B179-D3AB8031C73C}"/>
              </a:ext>
            </a:extLst>
          </p:cNvPr>
          <p:cNvSpPr/>
          <p:nvPr/>
        </p:nvSpPr>
        <p:spPr>
          <a:xfrm>
            <a:off x="228600" y="838200"/>
            <a:ext cx="8458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200" b="1" dirty="0">
                <a:solidFill>
                  <a:srgbClr val="000000"/>
                </a:solidFill>
                <a:latin typeface="IRAN"/>
                <a:cs typeface="2  Mitra" panose="00000400000000000000" pitchFamily="2" charset="-78"/>
              </a:rPr>
              <a:t>لك روشن‌تر از پوست كه به اختلال حسي دچار شده از علايم اوليه جذام است كه عمدتا در جذام خشك و كم باسيل تظاهر مي‌كند.</a:t>
            </a:r>
            <a:endParaRPr lang="en-US" sz="3200" b="1" dirty="0">
              <a:cs typeface="2  Mitra" panose="000004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4A8526-0DBE-4000-BD40-309AD0B3F1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47" y="3124200"/>
            <a:ext cx="3943350" cy="3429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B833D6-F7E4-4C80-A0CC-E082CF0CFF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124200"/>
            <a:ext cx="37338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7814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A58B68-EF10-4E6B-8871-8AF34AC8A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824037"/>
            <a:ext cx="9220200" cy="3209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9165A1-748A-40EC-A994-BD615D801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642" y="-8022"/>
            <a:ext cx="3133726" cy="28786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59C0A6-12DD-4394-A2AE-1B60453625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973514"/>
            <a:ext cx="2590800" cy="28564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504730-CCAD-40EF-B38B-A6B2605342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7095"/>
            <a:ext cx="2895600" cy="26389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6E9CD3-34ED-40E5-B059-A69AF62761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411" y="16040"/>
            <a:ext cx="3189590" cy="28786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04EF99-6AA1-4EA0-8150-108EDD7562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5"/>
            <a:ext cx="3012282" cy="29241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D26E32-A323-49A0-8A23-1BC5D7EE52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251157"/>
            <a:ext cx="3657600" cy="257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93469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62705-3499-4D69-A306-177300713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4" y="990600"/>
            <a:ext cx="8911416" cy="563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A5BCEF-D476-4E0E-8EB5-D96849E08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r>
              <a:rPr lang="fa-IR" dirty="0">
                <a:cs typeface="2  Titr" panose="00000700000000000000" pitchFamily="2" charset="-78"/>
              </a:rPr>
              <a:t>تشخیص لپر</a:t>
            </a:r>
            <a:endParaRPr lang="en-US" dirty="0"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44239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6FE86E-189A-4764-A551-F48D4EA59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8153399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685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003ADC-5E76-43BC-92B2-C8A4C4719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9067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633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11719</TotalTime>
  <Words>1352</Words>
  <Application>Microsoft Office PowerPoint</Application>
  <PresentationFormat>On-screen Show (4:3)</PresentationFormat>
  <Paragraphs>331</Paragraphs>
  <Slides>79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2" baseType="lpstr">
      <vt:lpstr>Arial</vt:lpstr>
      <vt:lpstr>Bodoni MT Black</vt:lpstr>
      <vt:lpstr>Calibri</vt:lpstr>
      <vt:lpstr>Courier New</vt:lpstr>
      <vt:lpstr>Franklin Gothic Book</vt:lpstr>
      <vt:lpstr>Franklin Gothic Medium</vt:lpstr>
      <vt:lpstr>IRAN</vt:lpstr>
      <vt:lpstr>tahoma</vt:lpstr>
      <vt:lpstr>Times New Roman</vt:lpstr>
      <vt:lpstr>Wingdings</vt:lpstr>
      <vt:lpstr>Wingdings 2</vt:lpstr>
      <vt:lpstr>Wingdings 3</vt:lpstr>
      <vt:lpstr>Office Theme</vt:lpstr>
      <vt:lpstr>PowerPoint Presentation</vt:lpstr>
      <vt:lpstr>                        برنامه      کنترل و مبارزه با بيماري سل    شهرستان قزوين                               علی جوادی                                                                                                       كارشناس مبارزه با بيماريها </vt:lpstr>
      <vt:lpstr>PowerPoint Presentation</vt:lpstr>
      <vt:lpstr>مركز بهداشت شهيد بلنديان شهرستان قزوين </vt:lpstr>
      <vt:lpstr>مركز بهداشت شهيد بلنديان شهرستان قزوين </vt:lpstr>
      <vt:lpstr>مركز بهداشت شهيد بلنديان شهرستان قزوين </vt:lpstr>
      <vt:lpstr>مركز بهداشت شهيد بلنديان شهرستان قزوين </vt:lpstr>
      <vt:lpstr>هدف كلي برنامه كنترل سل</vt:lpstr>
      <vt:lpstr>اهداف اختصاصي برنامه سل </vt:lpstr>
      <vt:lpstr>1- فقر در جمعيت هاي مختلف  2- غفلت از بیماری ( بی کفایتی در تشخیص و درمان)   3-تغييرات جمعيتي  4-كنترل ناموفق يا فقدان برنامه  5- همزماني سل وايدز </vt:lpstr>
      <vt:lpstr>بیماری سل شایعترین عامل کشنده بالغین در تمام دنیا است.</vt:lpstr>
      <vt:lpstr>PowerPoint Presentation</vt:lpstr>
      <vt:lpstr>PowerPoint Presentation</vt:lpstr>
      <vt:lpstr>PowerPoint Presentation</vt:lpstr>
      <vt:lpstr>PowerPoint Presentation</vt:lpstr>
      <vt:lpstr>مركز بهداشت شهيد بلنديان شهرستان قزوين </vt:lpstr>
      <vt:lpstr>PowerPoint Presentation</vt:lpstr>
      <vt:lpstr>PowerPoint Presentation</vt:lpstr>
      <vt:lpstr>PowerPoint Presentation</vt:lpstr>
      <vt:lpstr>PowerPoint Presentation</vt:lpstr>
      <vt:lpstr>مركز بهداشت شهيد بلنديان شهرستان قزوين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سل خارج ریوی</vt:lpstr>
      <vt:lpstr>روشهای تشخیص سل–پاراکلینیک(ریوی – خارج ریوی)</vt:lpstr>
      <vt:lpstr>معیارهای 5 گانه تشخیص سل در کودکان</vt:lpstr>
      <vt:lpstr>PowerPoint Presentation</vt:lpstr>
      <vt:lpstr>PowerPoint Presentation</vt:lpstr>
      <vt:lpstr>مركز بهداشت شهيد بلنديان شهرستان قزوين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مركز بهداشت شهيد بلنديان شهرستان قزوين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MDR-TB &amp; XDR-TB</vt:lpstr>
      <vt:lpstr>PowerPoint Presentation</vt:lpstr>
      <vt:lpstr>PowerPoint Presentation</vt:lpstr>
      <vt:lpstr>PowerPoint Presentation</vt:lpstr>
      <vt:lpstr>Tuberculin skin test/ Mantoux</vt:lpstr>
      <vt:lpstr>Chest X-ray</vt:lpstr>
      <vt:lpstr>PowerPoint Presentation</vt:lpstr>
      <vt:lpstr>PowerPoint Presentation</vt:lpstr>
      <vt:lpstr>PowerPoint Presentation</vt:lpstr>
      <vt:lpstr>وظایف پزشکان</vt:lpstr>
      <vt:lpstr>درمان و ویزیت پزشک</vt:lpstr>
      <vt:lpstr>ویزیت پزشک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علائم جذام</vt:lpstr>
      <vt:lpstr>PowerPoint Presentation</vt:lpstr>
      <vt:lpstr>PowerPoint Presentation</vt:lpstr>
      <vt:lpstr>تشخیص لپر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oghab</dc:creator>
  <cp:lastModifiedBy>Ali Javadi</cp:lastModifiedBy>
  <cp:revision>213</cp:revision>
  <dcterms:created xsi:type="dcterms:W3CDTF">2006-08-16T00:00:00Z</dcterms:created>
  <dcterms:modified xsi:type="dcterms:W3CDTF">2024-02-17T06:22:38Z</dcterms:modified>
</cp:coreProperties>
</file>